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comments+xml" PartName="/ppt/comments/comment1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commentAuthors+xml" PartName="/ppt/commentAuthors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5"/>
    <p:sldMasterId id="2147483671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09" r:id="rId61"/>
    <p:sldId id="310" r:id="rId62"/>
    <p:sldId id="311" r:id="rId63"/>
    <p:sldId id="312" r:id="rId64"/>
    <p:sldId id="313" r:id="rId65"/>
    <p:sldId id="314" r:id="rId66"/>
    <p:sldId id="315" r:id="rId67"/>
    <p:sldId id="316" r:id="rId68"/>
    <p:sldId id="317" r:id="rId69"/>
    <p:sldId id="318" r:id="rId70"/>
    <p:sldId id="319" r:id="rId71"/>
    <p:sldId id="320" r:id="rId72"/>
  </p:sldIdLst>
  <p:sldSz cy="5143500" cx="9144000"/>
  <p:notesSz cx="6858000" cy="9144000"/>
  <p:embeddedFontLst>
    <p:embeddedFont>
      <p:font typeface="Libre Franklin"/>
      <p:regular r:id="rId73"/>
      <p:bold r:id="rId74"/>
      <p:italic r:id="rId75"/>
      <p:boldItalic r:id="rId7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Author clrIdx="0" id="0" initials="" lastIdx="2" name="Michel Aldrighi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3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commentAuthors" Target="commentAuthors.xml"/><Relationship Id="rId9" Type="http://schemas.openxmlformats.org/officeDocument/2006/relationships/slide" Target="slides/slide2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9" Type="http://schemas.openxmlformats.org/officeDocument/2006/relationships/slide" Target="slides/slide42.xml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73" Type="http://schemas.openxmlformats.org/officeDocument/2006/relationships/font" Target="fonts/LibreFranklin-regular.fntdata"/><Relationship Id="rId72" Type="http://schemas.openxmlformats.org/officeDocument/2006/relationships/slide" Target="slides/slide65.xml"/><Relationship Id="rId31" Type="http://schemas.openxmlformats.org/officeDocument/2006/relationships/slide" Target="slides/slide24.xml"/><Relationship Id="rId75" Type="http://schemas.openxmlformats.org/officeDocument/2006/relationships/font" Target="fonts/LibreFranklin-italic.fntdata"/><Relationship Id="rId30" Type="http://schemas.openxmlformats.org/officeDocument/2006/relationships/slide" Target="slides/slide23.xml"/><Relationship Id="rId74" Type="http://schemas.openxmlformats.org/officeDocument/2006/relationships/font" Target="fonts/LibreFranklin-bold.fntdata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76" Type="http://schemas.openxmlformats.org/officeDocument/2006/relationships/font" Target="fonts/LibreFranklin-boldItalic.fntdata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71" Type="http://schemas.openxmlformats.org/officeDocument/2006/relationships/slide" Target="slides/slide64.xml"/><Relationship Id="rId70" Type="http://schemas.openxmlformats.org/officeDocument/2006/relationships/slide" Target="slides/slide63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62" Type="http://schemas.openxmlformats.org/officeDocument/2006/relationships/slide" Target="slides/slide55.xml"/><Relationship Id="rId61" Type="http://schemas.openxmlformats.org/officeDocument/2006/relationships/slide" Target="slides/slide54.xml"/><Relationship Id="rId20" Type="http://schemas.openxmlformats.org/officeDocument/2006/relationships/slide" Target="slides/slide13.xml"/><Relationship Id="rId64" Type="http://schemas.openxmlformats.org/officeDocument/2006/relationships/slide" Target="slides/slide57.xml"/><Relationship Id="rId63" Type="http://schemas.openxmlformats.org/officeDocument/2006/relationships/slide" Target="slides/slide56.xml"/><Relationship Id="rId22" Type="http://schemas.openxmlformats.org/officeDocument/2006/relationships/slide" Target="slides/slide15.xml"/><Relationship Id="rId66" Type="http://schemas.openxmlformats.org/officeDocument/2006/relationships/slide" Target="slides/slide59.xml"/><Relationship Id="rId21" Type="http://schemas.openxmlformats.org/officeDocument/2006/relationships/slide" Target="slides/slide14.xml"/><Relationship Id="rId65" Type="http://schemas.openxmlformats.org/officeDocument/2006/relationships/slide" Target="slides/slide58.xml"/><Relationship Id="rId24" Type="http://schemas.openxmlformats.org/officeDocument/2006/relationships/slide" Target="slides/slide17.xml"/><Relationship Id="rId68" Type="http://schemas.openxmlformats.org/officeDocument/2006/relationships/slide" Target="slides/slide61.xml"/><Relationship Id="rId23" Type="http://schemas.openxmlformats.org/officeDocument/2006/relationships/slide" Target="slides/slide16.xml"/><Relationship Id="rId67" Type="http://schemas.openxmlformats.org/officeDocument/2006/relationships/slide" Target="slides/slide60.xml"/><Relationship Id="rId60" Type="http://schemas.openxmlformats.org/officeDocument/2006/relationships/slide" Target="slides/slide53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69" Type="http://schemas.openxmlformats.org/officeDocument/2006/relationships/slide" Target="slides/slide6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9" Type="http://schemas.openxmlformats.org/officeDocument/2006/relationships/slide" Target="slides/slide22.xml"/><Relationship Id="rId51" Type="http://schemas.openxmlformats.org/officeDocument/2006/relationships/slide" Target="slides/slide44.xml"/><Relationship Id="rId50" Type="http://schemas.openxmlformats.org/officeDocument/2006/relationships/slide" Target="slides/slide43.xml"/><Relationship Id="rId53" Type="http://schemas.openxmlformats.org/officeDocument/2006/relationships/slide" Target="slides/slide46.xml"/><Relationship Id="rId52" Type="http://schemas.openxmlformats.org/officeDocument/2006/relationships/slide" Target="slides/slide45.xml"/><Relationship Id="rId11" Type="http://schemas.openxmlformats.org/officeDocument/2006/relationships/slide" Target="slides/slide4.xml"/><Relationship Id="rId55" Type="http://schemas.openxmlformats.org/officeDocument/2006/relationships/slide" Target="slides/slide48.xml"/><Relationship Id="rId10" Type="http://schemas.openxmlformats.org/officeDocument/2006/relationships/slide" Target="slides/slide3.xml"/><Relationship Id="rId54" Type="http://schemas.openxmlformats.org/officeDocument/2006/relationships/slide" Target="slides/slide47.xml"/><Relationship Id="rId13" Type="http://schemas.openxmlformats.org/officeDocument/2006/relationships/slide" Target="slides/slide6.xml"/><Relationship Id="rId57" Type="http://schemas.openxmlformats.org/officeDocument/2006/relationships/slide" Target="slides/slide50.xml"/><Relationship Id="rId12" Type="http://schemas.openxmlformats.org/officeDocument/2006/relationships/slide" Target="slides/slide5.xml"/><Relationship Id="rId56" Type="http://schemas.openxmlformats.org/officeDocument/2006/relationships/slide" Target="slides/slide49.xml"/><Relationship Id="rId15" Type="http://schemas.openxmlformats.org/officeDocument/2006/relationships/slide" Target="slides/slide8.xml"/><Relationship Id="rId59" Type="http://schemas.openxmlformats.org/officeDocument/2006/relationships/slide" Target="slides/slide52.xml"/><Relationship Id="rId14" Type="http://schemas.openxmlformats.org/officeDocument/2006/relationships/slide" Target="slides/slide7.xml"/><Relationship Id="rId58" Type="http://schemas.openxmlformats.org/officeDocument/2006/relationships/slide" Target="slides/slide5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comments/comment1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1" dt="2022-01-04T12:52:06.897">
    <p:pos x="0" y="-157"/>
    <p:text>cultura pomerana, italiana, quilombola ....</p:text>
  </p:cm>
  <p:cm authorId="0" idx="2" dt="2022-01-04T12:51:07.379">
    <p:pos x="0" y="-57"/>
    <p:text>dezesseis assentamentos da reforma agrária</p:text>
  </p:cm>
</p:cmLst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10a556678fa_2_75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g10a556678fa_2_75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10a556678fa_2_131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g10a556678fa_2_131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10a556678fa_2_138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g10a556678fa_2_138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10a556678fa_2_146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g10a556678fa_2_146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108c07371e4_0_78:notes"/>
          <p:cNvSpPr txBox="1"/>
          <p:nvPr>
            <p:ph idx="1" type="body"/>
          </p:nvPr>
        </p:nvSpPr>
        <p:spPr>
          <a:xfrm>
            <a:off x="685791" y="4343372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g108c07371e4_0_78:notes"/>
          <p:cNvSpPr/>
          <p:nvPr>
            <p:ph idx="2" type="sldImg"/>
          </p:nvPr>
        </p:nvSpPr>
        <p:spPr>
          <a:xfrm>
            <a:off x="1143216" y="685799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108c07371e4_0_48:notes"/>
          <p:cNvSpPr txBox="1"/>
          <p:nvPr>
            <p:ph idx="1" type="body"/>
          </p:nvPr>
        </p:nvSpPr>
        <p:spPr>
          <a:xfrm>
            <a:off x="685791" y="4343372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g108c07371e4_0_48:notes"/>
          <p:cNvSpPr/>
          <p:nvPr>
            <p:ph idx="2" type="sldImg"/>
          </p:nvPr>
        </p:nvSpPr>
        <p:spPr>
          <a:xfrm>
            <a:off x="1143216" y="685799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10a556678fa_2_154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g10a556678fa_2_154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108c07371e4_0_63:notes"/>
          <p:cNvSpPr txBox="1"/>
          <p:nvPr>
            <p:ph idx="1" type="body"/>
          </p:nvPr>
        </p:nvSpPr>
        <p:spPr>
          <a:xfrm>
            <a:off x="685791" y="4343372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g108c07371e4_0_63:notes"/>
          <p:cNvSpPr/>
          <p:nvPr>
            <p:ph idx="2" type="sldImg"/>
          </p:nvPr>
        </p:nvSpPr>
        <p:spPr>
          <a:xfrm>
            <a:off x="1143216" y="685799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108c07371e4_0_71:notes"/>
          <p:cNvSpPr txBox="1"/>
          <p:nvPr>
            <p:ph idx="1" type="body"/>
          </p:nvPr>
        </p:nvSpPr>
        <p:spPr>
          <a:xfrm>
            <a:off x="685791" y="4343372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g108c07371e4_0_71:notes"/>
          <p:cNvSpPr/>
          <p:nvPr>
            <p:ph idx="2" type="sldImg"/>
          </p:nvPr>
        </p:nvSpPr>
        <p:spPr>
          <a:xfrm>
            <a:off x="1143216" y="685799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10a556678fa_2_221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g10a556678fa_2_221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10a556678fa_2_228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g10a556678fa_2_228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10a556678fa_2_81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g10a556678fa_2_81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10a556678fa_2_235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9" name="Google Shape;289;g10a556678fa_2_235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108c07371e4_0_36:notes"/>
          <p:cNvSpPr txBox="1"/>
          <p:nvPr>
            <p:ph idx="1" type="body"/>
          </p:nvPr>
        </p:nvSpPr>
        <p:spPr>
          <a:xfrm>
            <a:off x="685791" y="4343372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8" name="Google Shape;298;g108c07371e4_0_36:notes"/>
          <p:cNvSpPr/>
          <p:nvPr>
            <p:ph idx="2" type="sldImg"/>
          </p:nvPr>
        </p:nvSpPr>
        <p:spPr>
          <a:xfrm>
            <a:off x="1143216" y="685799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10a556678fa_2_242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8" name="Google Shape;308;g10a556678fa_2_242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10b7f5cdc3c_1_1:notes"/>
          <p:cNvSpPr txBox="1"/>
          <p:nvPr>
            <p:ph idx="1" type="body"/>
          </p:nvPr>
        </p:nvSpPr>
        <p:spPr>
          <a:xfrm>
            <a:off x="685791" y="4343372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g10b7f5cdc3c_1_1:notes"/>
          <p:cNvSpPr/>
          <p:nvPr>
            <p:ph idx="2" type="sldImg"/>
          </p:nvPr>
        </p:nvSpPr>
        <p:spPr>
          <a:xfrm>
            <a:off x="1143216" y="685799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10a72f3a3d6_2_13:notes"/>
          <p:cNvSpPr txBox="1"/>
          <p:nvPr>
            <p:ph idx="1" type="body"/>
          </p:nvPr>
        </p:nvSpPr>
        <p:spPr>
          <a:xfrm>
            <a:off x="685791" y="4343372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2" name="Google Shape;332;g10a72f3a3d6_2_13:notes"/>
          <p:cNvSpPr/>
          <p:nvPr>
            <p:ph idx="2" type="sldImg"/>
          </p:nvPr>
        </p:nvSpPr>
        <p:spPr>
          <a:xfrm>
            <a:off x="1143216" y="685799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10a72f3a3d6_2_24:notes"/>
          <p:cNvSpPr txBox="1"/>
          <p:nvPr>
            <p:ph idx="1" type="body"/>
          </p:nvPr>
        </p:nvSpPr>
        <p:spPr>
          <a:xfrm>
            <a:off x="685791" y="4343372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2" name="Google Shape;342;g10a72f3a3d6_2_24:notes"/>
          <p:cNvSpPr/>
          <p:nvPr>
            <p:ph idx="2" type="sldImg"/>
          </p:nvPr>
        </p:nvSpPr>
        <p:spPr>
          <a:xfrm>
            <a:off x="1143216" y="685799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g10b7f5cdc3c_1_20:notes"/>
          <p:cNvSpPr txBox="1"/>
          <p:nvPr>
            <p:ph idx="1" type="body"/>
          </p:nvPr>
        </p:nvSpPr>
        <p:spPr>
          <a:xfrm>
            <a:off x="685791" y="4343372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2" name="Google Shape;352;g10b7f5cdc3c_1_20:notes"/>
          <p:cNvSpPr/>
          <p:nvPr>
            <p:ph idx="2" type="sldImg"/>
          </p:nvPr>
        </p:nvSpPr>
        <p:spPr>
          <a:xfrm>
            <a:off x="1143216" y="685799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10a556678fa_2_177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2" name="Google Shape;362;g10a556678fa_2_177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10b7f5cdc3c_1_31:notes"/>
          <p:cNvSpPr txBox="1"/>
          <p:nvPr>
            <p:ph idx="1" type="body"/>
          </p:nvPr>
        </p:nvSpPr>
        <p:spPr>
          <a:xfrm>
            <a:off x="685791" y="4343372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1" name="Google Shape;371;g10b7f5cdc3c_1_31:notes"/>
          <p:cNvSpPr/>
          <p:nvPr>
            <p:ph idx="2" type="sldImg"/>
          </p:nvPr>
        </p:nvSpPr>
        <p:spPr>
          <a:xfrm>
            <a:off x="1143216" y="685799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10b7f5cdc3c_1_39:notes"/>
          <p:cNvSpPr txBox="1"/>
          <p:nvPr>
            <p:ph idx="1" type="body"/>
          </p:nvPr>
        </p:nvSpPr>
        <p:spPr>
          <a:xfrm>
            <a:off x="685791" y="4343372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0" name="Google Shape;380;g10b7f5cdc3c_1_39:notes"/>
          <p:cNvSpPr/>
          <p:nvPr>
            <p:ph idx="2" type="sldImg"/>
          </p:nvPr>
        </p:nvSpPr>
        <p:spPr>
          <a:xfrm>
            <a:off x="1143216" y="685799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10a556678fa_2_88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g10a556678fa_2_88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g10a556678fa_2_351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9" name="Google Shape;389;g10a556678fa_2_351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g10a556678fa_2_359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9" name="Google Shape;399;g10a556678fa_2_359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10a556678fa_2_368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9" name="Google Shape;409;g10a556678fa_2_368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10a556678fa_2_377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9" name="Google Shape;419;g10a556678fa_2_377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a556678fa_2_386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9" name="Google Shape;429;g10a556678fa_2_386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g10a556678fa_2_397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1" name="Google Shape;441;g10a556678fa_2_397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g10a556678fa_2_410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5" name="Google Shape;455;g10a556678fa_2_410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g10a556678fa_2_423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9" name="Google Shape;469;g10a556678fa_2_423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g10a556678fa_2_436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3" name="Google Shape;483;g10a556678fa_2_436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g10a556678fa_2_449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7" name="Google Shape;497;g10a556678fa_2_449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10a556678fa_2_94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g10a556678fa_2_94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g10a556678fa_2_462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1" name="Google Shape;511;g10a556678fa_2_462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g10a556678fa_2_200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4" name="Google Shape;524;g10a556678fa_2_200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g10a556678fa_2_207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3" name="Google Shape;533;g10a556678fa_2_207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10a556678fa_2_214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2" name="Google Shape;542;g10a556678fa_2_214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9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g10a556678fa_2_249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1" name="Google Shape;551;g10a556678fa_2_249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108c07371e4_0_56:notes"/>
          <p:cNvSpPr txBox="1"/>
          <p:nvPr>
            <p:ph idx="1" type="body"/>
          </p:nvPr>
        </p:nvSpPr>
        <p:spPr>
          <a:xfrm>
            <a:off x="685791" y="4343372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0" name="Google Shape;560;g108c07371e4_0_56:notes"/>
          <p:cNvSpPr/>
          <p:nvPr>
            <p:ph idx="2" type="sldImg"/>
          </p:nvPr>
        </p:nvSpPr>
        <p:spPr>
          <a:xfrm>
            <a:off x="1143216" y="685799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g10b7f5cdc3c_1_50:notes"/>
          <p:cNvSpPr txBox="1"/>
          <p:nvPr>
            <p:ph idx="1" type="body"/>
          </p:nvPr>
        </p:nvSpPr>
        <p:spPr>
          <a:xfrm>
            <a:off x="685791" y="4343372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0" name="Google Shape;570;g10b7f5cdc3c_1_50:notes"/>
          <p:cNvSpPr/>
          <p:nvPr>
            <p:ph idx="2" type="sldImg"/>
          </p:nvPr>
        </p:nvSpPr>
        <p:spPr>
          <a:xfrm>
            <a:off x="1143216" y="685799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g10a556678fa_2_277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9" name="Google Shape;579;g10a556678fa_2_277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6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g10a556678fa_2_284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8" name="Google Shape;588;g10a556678fa_2_284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g10a556678fa_2_291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7" name="Google Shape;597;g10a556678fa_2_291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10a556678fa_2_101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g10a556678fa_2_101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5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g10a556678fa_2_299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7" name="Google Shape;607;g10a556678fa_2_299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5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g10a556678fa_2_307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7" name="Google Shape;617;g10a556678fa_2_307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5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g10a556678fa_2_315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7" name="Google Shape;627;g10a556678fa_2_315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4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g10a556678fa_2_322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6" name="Google Shape;636;g10a556678fa_2_322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4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g10a556678fa_2_330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6" name="Google Shape;646;g10a556678fa_2_330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3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g10a556678fa_2_337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5" name="Google Shape;655;g10a556678fa_2_337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2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g10a556678fa_2_344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4" name="Google Shape;664;g10a556678fa_2_344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g10c554359e7_0_0:notes"/>
          <p:cNvSpPr txBox="1"/>
          <p:nvPr>
            <p:ph idx="1" type="body"/>
          </p:nvPr>
        </p:nvSpPr>
        <p:spPr>
          <a:xfrm>
            <a:off x="685791" y="4343372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3" name="Google Shape;673;g10c554359e7_0_0:notes"/>
          <p:cNvSpPr/>
          <p:nvPr>
            <p:ph idx="2" type="sldImg"/>
          </p:nvPr>
        </p:nvSpPr>
        <p:spPr>
          <a:xfrm>
            <a:off x="1143216" y="685799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0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g10c554359e7_0_30:notes"/>
          <p:cNvSpPr txBox="1"/>
          <p:nvPr>
            <p:ph idx="1" type="body"/>
          </p:nvPr>
        </p:nvSpPr>
        <p:spPr>
          <a:xfrm>
            <a:off x="685791" y="4343372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2" name="Google Shape;682;g10c554359e7_0_30:notes"/>
          <p:cNvSpPr/>
          <p:nvPr>
            <p:ph idx="2" type="sldImg"/>
          </p:nvPr>
        </p:nvSpPr>
        <p:spPr>
          <a:xfrm>
            <a:off x="1143216" y="685799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9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g10c554359e7_2_19:notes"/>
          <p:cNvSpPr txBox="1"/>
          <p:nvPr>
            <p:ph idx="1" type="body"/>
          </p:nvPr>
        </p:nvSpPr>
        <p:spPr>
          <a:xfrm>
            <a:off x="685791" y="4343372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1" name="Google Shape;691;g10c554359e7_2_19:notes"/>
          <p:cNvSpPr/>
          <p:nvPr>
            <p:ph idx="2" type="sldImg"/>
          </p:nvPr>
        </p:nvSpPr>
        <p:spPr>
          <a:xfrm>
            <a:off x="1143216" y="685799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10a556678fa_2_109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g10a556678fa_2_109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8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g10c554359e7_2_0:notes"/>
          <p:cNvSpPr txBox="1"/>
          <p:nvPr>
            <p:ph idx="1" type="body"/>
          </p:nvPr>
        </p:nvSpPr>
        <p:spPr>
          <a:xfrm>
            <a:off x="685791" y="4343372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0" name="Google Shape;700;g10c554359e7_2_0:notes"/>
          <p:cNvSpPr/>
          <p:nvPr>
            <p:ph idx="2" type="sldImg"/>
          </p:nvPr>
        </p:nvSpPr>
        <p:spPr>
          <a:xfrm>
            <a:off x="1143216" y="685799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7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g10c554359e7_0_9:notes"/>
          <p:cNvSpPr txBox="1"/>
          <p:nvPr>
            <p:ph idx="1" type="body"/>
          </p:nvPr>
        </p:nvSpPr>
        <p:spPr>
          <a:xfrm>
            <a:off x="685791" y="4343372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9" name="Google Shape;709;g10c554359e7_0_9:notes"/>
          <p:cNvSpPr/>
          <p:nvPr>
            <p:ph idx="2" type="sldImg"/>
          </p:nvPr>
        </p:nvSpPr>
        <p:spPr>
          <a:xfrm>
            <a:off x="1143216" y="685799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6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g10c554359e7_0_39:notes"/>
          <p:cNvSpPr txBox="1"/>
          <p:nvPr>
            <p:ph idx="1" type="body"/>
          </p:nvPr>
        </p:nvSpPr>
        <p:spPr>
          <a:xfrm>
            <a:off x="685791" y="4343372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8" name="Google Shape;718;g10c554359e7_0_39:notes"/>
          <p:cNvSpPr/>
          <p:nvPr>
            <p:ph idx="2" type="sldImg"/>
          </p:nvPr>
        </p:nvSpPr>
        <p:spPr>
          <a:xfrm>
            <a:off x="1143216" y="685799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5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g10c554359e7_0_19:notes"/>
          <p:cNvSpPr txBox="1"/>
          <p:nvPr>
            <p:ph idx="1" type="body"/>
          </p:nvPr>
        </p:nvSpPr>
        <p:spPr>
          <a:xfrm>
            <a:off x="685791" y="4343372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7" name="Google Shape;727;g10c554359e7_0_19:notes"/>
          <p:cNvSpPr/>
          <p:nvPr>
            <p:ph idx="2" type="sldImg"/>
          </p:nvPr>
        </p:nvSpPr>
        <p:spPr>
          <a:xfrm>
            <a:off x="1143216" y="685799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4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g10c554359e7_2_29:notes"/>
          <p:cNvSpPr txBox="1"/>
          <p:nvPr>
            <p:ph idx="1" type="body"/>
          </p:nvPr>
        </p:nvSpPr>
        <p:spPr>
          <a:xfrm>
            <a:off x="685791" y="4343372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6" name="Google Shape;736;g10c554359e7_2_29:notes"/>
          <p:cNvSpPr/>
          <p:nvPr>
            <p:ph idx="2" type="sldImg"/>
          </p:nvPr>
        </p:nvSpPr>
        <p:spPr>
          <a:xfrm>
            <a:off x="1143216" y="685799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2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g10a556678fa_2_474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4" name="Google Shape;744;g10a556678fa_2_474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10a556678fa_2_117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g10a556678fa_2_117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10a556678fa_2_124:notes"/>
          <p:cNvSpPr txBox="1"/>
          <p:nvPr>
            <p:ph idx="1" type="body"/>
          </p:nvPr>
        </p:nvSpPr>
        <p:spPr>
          <a:xfrm>
            <a:off x="685791" y="4343372"/>
            <a:ext cx="5486400" cy="411479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g10a556678fa_2_124:notes"/>
          <p:cNvSpPr/>
          <p:nvPr>
            <p:ph idx="2" type="sldImg"/>
          </p:nvPr>
        </p:nvSpPr>
        <p:spPr>
          <a:xfrm>
            <a:off x="1143216" y="685799"/>
            <a:ext cx="4572224" cy="342899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108c07371e4_0_16:notes"/>
          <p:cNvSpPr txBox="1"/>
          <p:nvPr>
            <p:ph idx="1" type="body"/>
          </p:nvPr>
        </p:nvSpPr>
        <p:spPr>
          <a:xfrm>
            <a:off x="685791" y="4343372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g108c07371e4_0_16:notes"/>
          <p:cNvSpPr/>
          <p:nvPr>
            <p:ph idx="2" type="sldImg"/>
          </p:nvPr>
        </p:nvSpPr>
        <p:spPr>
          <a:xfrm>
            <a:off x="1143216" y="685799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de Título" type="title">
  <p:cSld name="TITL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8" name="Google Shape;58;p14"/>
          <p:cNvSpPr txBox="1"/>
          <p:nvPr>
            <p:ph idx="1" type="subTitle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59" name="Google Shape;59;p14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Google Shape;60;p14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Conteúdo" type="obj">
  <p:cSld name="OBJEC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4" name="Google Shape;64;p15"/>
          <p:cNvSpPr txBox="1"/>
          <p:nvPr>
            <p:ph idx="1" type="body"/>
          </p:nvPr>
        </p:nvSpPr>
        <p:spPr>
          <a:xfrm>
            <a:off x="628650" y="1369219"/>
            <a:ext cx="7886700" cy="326350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65" name="Google Shape;65;p15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o e Título Vertical" type="vertTitleAndTx">
  <p:cSld name="VERTICAL_TITLE_AND_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/>
          <p:nvPr>
            <p:ph type="title"/>
          </p:nvPr>
        </p:nvSpPr>
        <p:spPr>
          <a:xfrm rot="5400000">
            <a:off x="5350073" y="1467446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" type="body"/>
          </p:nvPr>
        </p:nvSpPr>
        <p:spPr>
          <a:xfrm rot="5400000">
            <a:off x="1349573" y="-447079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Google Shape;71;p16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Google Shape;72;p16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Google Shape;73;p16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Texto Vertical" type="vertTx">
  <p:cSld name="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1" type="body"/>
          </p:nvPr>
        </p:nvSpPr>
        <p:spPr>
          <a:xfrm rot="5400000">
            <a:off x="2940249" y="-942380"/>
            <a:ext cx="3263503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Google Shape;78;p17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Google Shape;79;p17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m com Legenda" type="picTx">
  <p:cSld name="PICTURE_WITH_CAPTION_TEXT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8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2" name="Google Shape;82;p18"/>
          <p:cNvSpPr/>
          <p:nvPr>
            <p:ph idx="2" type="pic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83" name="Google Shape;83;p18"/>
          <p:cNvSpPr txBox="1"/>
          <p:nvPr>
            <p:ph idx="1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84" name="Google Shape;84;p18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5" name="Google Shape;85;p18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6" name="Google Shape;86;p18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 com Legenda" type="objTx">
  <p:cSld name="OBJECT_WITH_CAPTION_TEXT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9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9" name="Google Shape;89;p19"/>
          <p:cNvSpPr txBox="1"/>
          <p:nvPr>
            <p:ph idx="1" type="body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810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6195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90" name="Google Shape;90;p19"/>
          <p:cNvSpPr txBox="1"/>
          <p:nvPr>
            <p:ph idx="2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91" name="Google Shape;91;p19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2" name="Google Shape;92;p19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3" name="Google Shape;93;p19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m branco" type="blank">
  <p:cSld name="BLANK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6" name="Google Shape;96;p20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7" name="Google Shape;97;p20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mente Título" type="titleOnly">
  <p:cSld name="TITLE_ONLY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0" name="Google Shape;100;p21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1" name="Google Shape;101;p21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2" name="Google Shape;102;p21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ção" type="twoTxTwoObj">
  <p:cSld name="TWO_OBJECTS_WITH_TEXT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2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5" name="Google Shape;105;p22"/>
          <p:cNvSpPr txBox="1"/>
          <p:nvPr>
            <p:ph idx="1" type="body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06" name="Google Shape;106;p22"/>
          <p:cNvSpPr txBox="1"/>
          <p:nvPr>
            <p:ph idx="2" type="body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7" name="Google Shape;107;p22"/>
          <p:cNvSpPr txBox="1"/>
          <p:nvPr>
            <p:ph idx="3" type="body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08" name="Google Shape;108;p22"/>
          <p:cNvSpPr txBox="1"/>
          <p:nvPr>
            <p:ph idx="4" type="body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9" name="Google Shape;109;p22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0" name="Google Shape;110;p22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1" name="Google Shape;111;p22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uas Partes de Conteúdo" type="twoObj">
  <p:cSld name="TWO_OBJECTS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3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4" name="Google Shape;114;p23"/>
          <p:cNvSpPr txBox="1"/>
          <p:nvPr>
            <p:ph idx="1" type="body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5" name="Google Shape;115;p23"/>
          <p:cNvSpPr txBox="1"/>
          <p:nvPr>
            <p:ph idx="2" type="body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6" name="Google Shape;116;p23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7" name="Google Shape;117;p2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8" name="Google Shape;118;p2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beçalho da Seção" type="secHead">
  <p:cSld name="SECTION_HEADER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1" name="Google Shape;121;p24"/>
          <p:cNvSpPr txBox="1"/>
          <p:nvPr>
            <p:ph idx="1" type="body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22" name="Google Shape;122;p24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3" name="Google Shape;123;p24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4" name="Google Shape;124;p24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50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4.png"/><Relationship Id="rId4" Type="http://schemas.openxmlformats.org/officeDocument/2006/relationships/image" Target="../media/image1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4.png"/><Relationship Id="rId4" Type="http://schemas.openxmlformats.org/officeDocument/2006/relationships/image" Target="../media/image1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4.png"/><Relationship Id="rId4" Type="http://schemas.openxmlformats.org/officeDocument/2006/relationships/image" Target="../media/image1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4.png"/><Relationship Id="rId4" Type="http://schemas.openxmlformats.org/officeDocument/2006/relationships/image" Target="../media/image2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4.png"/><Relationship Id="rId4" Type="http://schemas.openxmlformats.org/officeDocument/2006/relationships/image" Target="../media/image2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4.png"/><Relationship Id="rId4" Type="http://schemas.openxmlformats.org/officeDocument/2006/relationships/image" Target="../media/image35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4.png"/><Relationship Id="rId4" Type="http://schemas.openxmlformats.org/officeDocument/2006/relationships/image" Target="../media/image2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3.png"/><Relationship Id="rId4" Type="http://schemas.openxmlformats.org/officeDocument/2006/relationships/image" Target="../media/image9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4.png"/><Relationship Id="rId4" Type="http://schemas.openxmlformats.org/officeDocument/2006/relationships/image" Target="../media/image25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4.png"/><Relationship Id="rId4" Type="http://schemas.openxmlformats.org/officeDocument/2006/relationships/image" Target="../media/image32.png"/><Relationship Id="rId5" Type="http://schemas.openxmlformats.org/officeDocument/2006/relationships/image" Target="../media/image30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4.png"/><Relationship Id="rId4" Type="http://schemas.openxmlformats.org/officeDocument/2006/relationships/image" Target="../media/image34.png"/><Relationship Id="rId5" Type="http://schemas.openxmlformats.org/officeDocument/2006/relationships/image" Target="../media/image31.png"/><Relationship Id="rId6" Type="http://schemas.openxmlformats.org/officeDocument/2006/relationships/image" Target="../media/image39.jpg"/><Relationship Id="rId7" Type="http://schemas.openxmlformats.org/officeDocument/2006/relationships/image" Target="../media/image29.jpg"/><Relationship Id="rId8" Type="http://schemas.openxmlformats.org/officeDocument/2006/relationships/image" Target="../media/image37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4.png"/><Relationship Id="rId4" Type="http://schemas.openxmlformats.org/officeDocument/2006/relationships/image" Target="../media/image27.png"/><Relationship Id="rId5" Type="http://schemas.openxmlformats.org/officeDocument/2006/relationships/image" Target="../media/image40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4.png"/><Relationship Id="rId4" Type="http://schemas.openxmlformats.org/officeDocument/2006/relationships/image" Target="../media/image33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4.png"/><Relationship Id="rId4" Type="http://schemas.openxmlformats.org/officeDocument/2006/relationships/image" Target="../media/image26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4.png"/><Relationship Id="rId4" Type="http://schemas.openxmlformats.org/officeDocument/2006/relationships/image" Target="../media/image41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4.png"/><Relationship Id="rId4" Type="http://schemas.openxmlformats.org/officeDocument/2006/relationships/image" Target="../media/image28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4.png"/><Relationship Id="rId4" Type="http://schemas.openxmlformats.org/officeDocument/2006/relationships/image" Target="../media/image44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4.png"/><Relationship Id="rId4" Type="http://schemas.openxmlformats.org/officeDocument/2006/relationships/image" Target="../media/image3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comments" Target="../comments/comment1.xml"/><Relationship Id="rId4" Type="http://schemas.openxmlformats.org/officeDocument/2006/relationships/image" Target="../media/image24.png"/><Relationship Id="rId5" Type="http://schemas.openxmlformats.org/officeDocument/2006/relationships/image" Target="../media/image14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4.png"/><Relationship Id="rId4" Type="http://schemas.openxmlformats.org/officeDocument/2006/relationships/image" Target="../media/image36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4.png"/><Relationship Id="rId4" Type="http://schemas.openxmlformats.org/officeDocument/2006/relationships/image" Target="../media/image42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4.png"/><Relationship Id="rId4" Type="http://schemas.openxmlformats.org/officeDocument/2006/relationships/image" Target="../media/image43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4.png"/><Relationship Id="rId4" Type="http://schemas.openxmlformats.org/officeDocument/2006/relationships/image" Target="../media/image46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24.png"/><Relationship Id="rId4" Type="http://schemas.openxmlformats.org/officeDocument/2006/relationships/image" Target="../media/image45.png"/><Relationship Id="rId5" Type="http://schemas.openxmlformats.org/officeDocument/2006/relationships/image" Target="../media/image56.jpg"/><Relationship Id="rId6" Type="http://schemas.openxmlformats.org/officeDocument/2006/relationships/image" Target="../media/image57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24.png"/><Relationship Id="rId4" Type="http://schemas.openxmlformats.org/officeDocument/2006/relationships/image" Target="../media/image54.png"/><Relationship Id="rId5" Type="http://schemas.openxmlformats.org/officeDocument/2006/relationships/image" Target="../media/image49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24.png"/><Relationship Id="rId4" Type="http://schemas.openxmlformats.org/officeDocument/2006/relationships/image" Target="../media/image47.png"/><Relationship Id="rId5" Type="http://schemas.openxmlformats.org/officeDocument/2006/relationships/image" Target="../media/image52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4.png"/><Relationship Id="rId4" Type="http://schemas.openxmlformats.org/officeDocument/2006/relationships/image" Target="../media/image52.png"/><Relationship Id="rId5" Type="http://schemas.openxmlformats.org/officeDocument/2006/relationships/image" Target="../media/image50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24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24.png"/><Relationship Id="rId4" Type="http://schemas.openxmlformats.org/officeDocument/2006/relationships/image" Target="../media/image52.png"/><Relationship Id="rId5" Type="http://schemas.openxmlformats.org/officeDocument/2006/relationships/image" Target="../media/image5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4.png"/><Relationship Id="rId4" Type="http://schemas.openxmlformats.org/officeDocument/2006/relationships/image" Target="../media/image7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24.png"/><Relationship Id="rId4" Type="http://schemas.openxmlformats.org/officeDocument/2006/relationships/image" Target="../media/image48.png"/><Relationship Id="rId5" Type="http://schemas.openxmlformats.org/officeDocument/2006/relationships/image" Target="../media/image55.jpg"/><Relationship Id="rId6" Type="http://schemas.openxmlformats.org/officeDocument/2006/relationships/image" Target="../media/image58.png"/><Relationship Id="rId7" Type="http://schemas.openxmlformats.org/officeDocument/2006/relationships/image" Target="../media/image62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24.png"/><Relationship Id="rId4" Type="http://schemas.openxmlformats.org/officeDocument/2006/relationships/image" Target="../media/image64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24.png"/><Relationship Id="rId4" Type="http://schemas.openxmlformats.org/officeDocument/2006/relationships/image" Target="../media/image60.jp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24.png"/><Relationship Id="rId4" Type="http://schemas.openxmlformats.org/officeDocument/2006/relationships/image" Target="../media/image61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24.png"/><Relationship Id="rId4" Type="http://schemas.openxmlformats.org/officeDocument/2006/relationships/image" Target="../media/image59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24.png"/><Relationship Id="rId4" Type="http://schemas.openxmlformats.org/officeDocument/2006/relationships/image" Target="../media/image77.jpg"/><Relationship Id="rId5" Type="http://schemas.openxmlformats.org/officeDocument/2006/relationships/image" Target="../media/image63.jp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24.png"/><Relationship Id="rId4" Type="http://schemas.openxmlformats.org/officeDocument/2006/relationships/image" Target="../media/image76.jpg"/><Relationship Id="rId5" Type="http://schemas.openxmlformats.org/officeDocument/2006/relationships/image" Target="../media/image78.jp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24.png"/><Relationship Id="rId4" Type="http://schemas.openxmlformats.org/officeDocument/2006/relationships/image" Target="../media/image65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24.png"/><Relationship Id="rId4" Type="http://schemas.openxmlformats.org/officeDocument/2006/relationships/image" Target="../media/image66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24.png"/><Relationship Id="rId4" Type="http://schemas.openxmlformats.org/officeDocument/2006/relationships/image" Target="../media/image67.png"/><Relationship Id="rId5" Type="http://schemas.openxmlformats.org/officeDocument/2006/relationships/image" Target="../media/image7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4.png"/><Relationship Id="rId4" Type="http://schemas.openxmlformats.org/officeDocument/2006/relationships/image" Target="../media/image18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24.png"/><Relationship Id="rId4" Type="http://schemas.openxmlformats.org/officeDocument/2006/relationships/image" Target="../media/image73.png"/><Relationship Id="rId5" Type="http://schemas.openxmlformats.org/officeDocument/2006/relationships/image" Target="../media/image71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24.png"/><Relationship Id="rId4" Type="http://schemas.openxmlformats.org/officeDocument/2006/relationships/image" Target="../media/image73.png"/><Relationship Id="rId5" Type="http://schemas.openxmlformats.org/officeDocument/2006/relationships/image" Target="../media/image70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24.png"/><Relationship Id="rId4" Type="http://schemas.openxmlformats.org/officeDocument/2006/relationships/image" Target="../media/image68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24.png"/><Relationship Id="rId4" Type="http://schemas.openxmlformats.org/officeDocument/2006/relationships/image" Target="../media/image73.png"/><Relationship Id="rId5" Type="http://schemas.openxmlformats.org/officeDocument/2006/relationships/image" Target="../media/image74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24.png"/><Relationship Id="rId4" Type="http://schemas.openxmlformats.org/officeDocument/2006/relationships/image" Target="../media/image69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24.png"/><Relationship Id="rId4" Type="http://schemas.openxmlformats.org/officeDocument/2006/relationships/image" Target="../media/image72.pn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24.png"/><Relationship Id="rId4" Type="http://schemas.openxmlformats.org/officeDocument/2006/relationships/image" Target="../media/image72.pn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24.png"/><Relationship Id="rId4" Type="http://schemas.openxmlformats.org/officeDocument/2006/relationships/image" Target="../media/image75.jpg"/><Relationship Id="rId5" Type="http://schemas.openxmlformats.org/officeDocument/2006/relationships/image" Target="../media/image82.jp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24.png"/><Relationship Id="rId4" Type="http://schemas.openxmlformats.org/officeDocument/2006/relationships/image" Target="../media/image85.jpg"/><Relationship Id="rId5" Type="http://schemas.openxmlformats.org/officeDocument/2006/relationships/image" Target="../media/image81.jp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24.png"/><Relationship Id="rId4" Type="http://schemas.openxmlformats.org/officeDocument/2006/relationships/image" Target="../media/image80.jpg"/><Relationship Id="rId5" Type="http://schemas.openxmlformats.org/officeDocument/2006/relationships/image" Target="../media/image79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4.png"/><Relationship Id="rId4" Type="http://schemas.openxmlformats.org/officeDocument/2006/relationships/image" Target="../media/image6.pn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24.png"/><Relationship Id="rId4" Type="http://schemas.openxmlformats.org/officeDocument/2006/relationships/image" Target="../media/image83.jpg"/><Relationship Id="rId5" Type="http://schemas.openxmlformats.org/officeDocument/2006/relationships/image" Target="../media/image86.jpg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24.png"/><Relationship Id="rId4" Type="http://schemas.openxmlformats.org/officeDocument/2006/relationships/image" Target="../media/image92.jpg"/><Relationship Id="rId5" Type="http://schemas.openxmlformats.org/officeDocument/2006/relationships/image" Target="../media/image84.jpg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2.xml"/><Relationship Id="rId3" Type="http://schemas.openxmlformats.org/officeDocument/2006/relationships/image" Target="../media/image24.png"/><Relationship Id="rId4" Type="http://schemas.openxmlformats.org/officeDocument/2006/relationships/image" Target="../media/image89.jpg"/><Relationship Id="rId5" Type="http://schemas.openxmlformats.org/officeDocument/2006/relationships/image" Target="../media/image88.jpg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24.png"/><Relationship Id="rId4" Type="http://schemas.openxmlformats.org/officeDocument/2006/relationships/image" Target="../media/image90.jpg"/><Relationship Id="rId5" Type="http://schemas.openxmlformats.org/officeDocument/2006/relationships/image" Target="../media/image87.jpg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24.png"/><Relationship Id="rId4" Type="http://schemas.openxmlformats.org/officeDocument/2006/relationships/image" Target="../media/image91.jpg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9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4.png"/><Relationship Id="rId4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5" Type="http://schemas.openxmlformats.org/officeDocument/2006/relationships/image" Target="../media/image10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4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90"/>
            <a:ext cx="9144000" cy="5141119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25"/>
          <p:cNvSpPr txBox="1"/>
          <p:nvPr>
            <p:ph type="ctrTitle"/>
          </p:nvPr>
        </p:nvSpPr>
        <p:spPr>
          <a:xfrm>
            <a:off x="377574" y="3293475"/>
            <a:ext cx="6799500" cy="15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3300"/>
              <a:buFont typeface="Libre Franklin"/>
              <a:buNone/>
            </a:pPr>
            <a:r>
              <a:t/>
            </a:r>
            <a:endParaRPr b="0" i="0" sz="3300" u="none">
              <a:solidFill>
                <a:srgbClr val="1D1D1B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3300"/>
              <a:buFont typeface="Libre Franklin"/>
              <a:buNone/>
            </a:pPr>
            <a:r>
              <a:rPr lang="pt-BR" sz="3300">
                <a:solidFill>
                  <a:srgbClr val="1D1D1B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CANGUÇU - RS </a:t>
            </a:r>
            <a:endParaRPr sz="3300">
              <a:solidFill>
                <a:srgbClr val="1D1D1B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3300"/>
              <a:buFont typeface="Libre Franklin"/>
              <a:buNone/>
            </a:pPr>
            <a:r>
              <a:rPr lang="pt-BR" sz="3300">
                <a:solidFill>
                  <a:srgbClr val="1D1D1B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UM BOM LUGAR </a:t>
            </a:r>
            <a:endParaRPr sz="3300">
              <a:solidFill>
                <a:srgbClr val="1D1D1B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3300"/>
              <a:buFont typeface="Libre Franklin"/>
              <a:buNone/>
            </a:pPr>
            <a:r>
              <a:rPr lang="pt-BR" sz="3300">
                <a:solidFill>
                  <a:srgbClr val="1D1D1B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PARA INVESTIR </a:t>
            </a:r>
            <a:endParaRPr sz="3300">
              <a:solidFill>
                <a:srgbClr val="1D1D1B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3300"/>
              <a:buFont typeface="Libre Franklin"/>
              <a:buNone/>
            </a:pPr>
            <a:r>
              <a:t/>
            </a:r>
            <a:endParaRPr sz="3300">
              <a:solidFill>
                <a:srgbClr val="1D1D1B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pic>
        <p:nvPicPr>
          <p:cNvPr id="131" name="Google Shape;131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79782" y="232875"/>
            <a:ext cx="1867805" cy="897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25"/>
          <p:cNvPicPr preferRelativeResize="0"/>
          <p:nvPr/>
        </p:nvPicPr>
        <p:blipFill rotWithShape="1">
          <a:blip r:embed="rId5">
            <a:alphaModFix/>
          </a:blip>
          <a:srcRect b="16675" l="0" r="0" t="25201"/>
          <a:stretch/>
        </p:blipFill>
        <p:spPr>
          <a:xfrm>
            <a:off x="4729814" y="304225"/>
            <a:ext cx="1734904" cy="75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3825" y="304225"/>
            <a:ext cx="1672775" cy="75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25"/>
          <p:cNvPicPr preferRelativeResize="0"/>
          <p:nvPr/>
        </p:nvPicPr>
        <p:blipFill rotWithShape="1">
          <a:blip r:embed="rId7">
            <a:alphaModFix/>
          </a:blip>
          <a:srcRect b="27512" l="0" r="0" t="26929"/>
          <a:stretch/>
        </p:blipFill>
        <p:spPr>
          <a:xfrm>
            <a:off x="268300" y="232875"/>
            <a:ext cx="1971140" cy="897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0" cy="5142309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34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209" name="Google Shape;209;p34"/>
          <p:cNvSpPr txBox="1"/>
          <p:nvPr/>
        </p:nvSpPr>
        <p:spPr>
          <a:xfrm>
            <a:off x="5020865" y="334565"/>
            <a:ext cx="4035028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Motivos para investir </a:t>
            </a:r>
            <a:endParaRPr sz="1100"/>
          </a:p>
        </p:txBody>
      </p:sp>
      <p:pic>
        <p:nvPicPr>
          <p:cNvPr id="210" name="Google Shape;210;p34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24525" y="1534375"/>
            <a:ext cx="6673500" cy="321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Google Shape;215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2381"/>
            <a:ext cx="9144000" cy="5142309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35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217" name="Google Shape;217;p35"/>
          <p:cNvSpPr txBox="1"/>
          <p:nvPr/>
        </p:nvSpPr>
        <p:spPr>
          <a:xfrm>
            <a:off x="5020865" y="94059"/>
            <a:ext cx="4035028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Localização </a:t>
            </a:r>
            <a:endParaRPr sz="1100"/>
          </a:p>
        </p:txBody>
      </p:sp>
      <p:sp>
        <p:nvSpPr>
          <p:cNvPr id="218" name="Google Shape;218;p35"/>
          <p:cNvSpPr txBox="1"/>
          <p:nvPr/>
        </p:nvSpPr>
        <p:spPr>
          <a:xfrm>
            <a:off x="4246959" y="966788"/>
            <a:ext cx="4808934" cy="387786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rPr b="1" i="0" lang="pt-BR" sz="20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Canguçu  localiza-se na região da Serra dos Tapes 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rPr b="0" i="0" lang="pt-BR" sz="20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Sua localização privilegiada tem como áreas limítrofes os municípios de: Encruzilhada do Sul, Amaral Ferrador, Cristal, Cerrito, Morro Redondo, Pelotas, São Lourenço do Sul e Piratini. 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rPr b="0" i="0" lang="pt-BR" sz="20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 extensão territorial de 3.526,253 Km² (IBGE, 2017), localiza-se às margens da BR 392, a qual liga o centro do Estado à fronteira com o Uruguai. </a:t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9" name="Google Shape;219;p35"/>
          <p:cNvPicPr preferRelativeResize="0"/>
          <p:nvPr/>
        </p:nvPicPr>
        <p:blipFill rotWithShape="1">
          <a:blip r:embed="rId4">
            <a:alphaModFix/>
          </a:blip>
          <a:srcRect b="6482" l="43946" r="20525" t="22176"/>
          <a:stretch/>
        </p:blipFill>
        <p:spPr>
          <a:xfrm>
            <a:off x="236934" y="1177528"/>
            <a:ext cx="3249215" cy="3667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Google Shape;224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2381"/>
            <a:ext cx="9144000" cy="5142309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36"/>
          <p:cNvSpPr txBox="1"/>
          <p:nvPr/>
        </p:nvSpPr>
        <p:spPr>
          <a:xfrm>
            <a:off x="5020865" y="334565"/>
            <a:ext cx="4035028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lang="pt-BR" sz="24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Indicadores Gerais</a:t>
            </a:r>
            <a:endParaRPr sz="2400">
              <a:solidFill>
                <a:srgbClr val="595959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lang="pt-BR" sz="24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VA  </a:t>
            </a:r>
            <a:endParaRPr sz="1100"/>
          </a:p>
        </p:txBody>
      </p:sp>
      <p:pic>
        <p:nvPicPr>
          <p:cNvPr id="226" name="Google Shape;226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98925" y="2213863"/>
            <a:ext cx="6210300" cy="2181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Google Shape;231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2381"/>
            <a:ext cx="9144002" cy="5142307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37"/>
          <p:cNvSpPr txBox="1"/>
          <p:nvPr/>
        </p:nvSpPr>
        <p:spPr>
          <a:xfrm>
            <a:off x="509872" y="1225875"/>
            <a:ext cx="7066500" cy="36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233" name="Google Shape;233;p37"/>
          <p:cNvSpPr txBox="1"/>
          <p:nvPr/>
        </p:nvSpPr>
        <p:spPr>
          <a:xfrm>
            <a:off x="5020865" y="334565"/>
            <a:ext cx="4035000" cy="8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lang="pt-BR" sz="24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Mercado Consumidor </a:t>
            </a:r>
            <a:endParaRPr sz="1100"/>
          </a:p>
        </p:txBody>
      </p:sp>
      <p:sp>
        <p:nvSpPr>
          <p:cNvPr id="234" name="Google Shape;234;p37"/>
          <p:cNvSpPr txBox="1"/>
          <p:nvPr/>
        </p:nvSpPr>
        <p:spPr>
          <a:xfrm>
            <a:off x="4755524" y="1225875"/>
            <a:ext cx="4194300" cy="39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Canguçu integra os 23 municípios que formam a Zona Sul e estes somam 885.427 habitantes.  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Estes são potenciais direto de consumo em especial do mercado de alimentos- considerando que este é um dos mercados que mais cresce no país e no mundo. 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5" name="Google Shape;235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8575" y="1579675"/>
            <a:ext cx="3051750" cy="296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Google Shape;240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2381"/>
            <a:ext cx="9144002" cy="5142307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38"/>
          <p:cNvSpPr txBox="1"/>
          <p:nvPr/>
        </p:nvSpPr>
        <p:spPr>
          <a:xfrm>
            <a:off x="317897" y="1381125"/>
            <a:ext cx="7066500" cy="36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242" name="Google Shape;242;p38"/>
          <p:cNvSpPr txBox="1"/>
          <p:nvPr/>
        </p:nvSpPr>
        <p:spPr>
          <a:xfrm>
            <a:off x="5020865" y="334565"/>
            <a:ext cx="4035000" cy="8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Aeroportos  </a:t>
            </a:r>
            <a:endParaRPr sz="1100"/>
          </a:p>
        </p:txBody>
      </p:sp>
      <p:sp>
        <p:nvSpPr>
          <p:cNvPr id="243" name="Google Shape;243;p38"/>
          <p:cNvSpPr txBox="1"/>
          <p:nvPr/>
        </p:nvSpPr>
        <p:spPr>
          <a:xfrm>
            <a:off x="5342334" y="1307306"/>
            <a:ext cx="3607500" cy="3301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1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distância dos aeroportos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1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1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Porto Alegre 278 KM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Pelotas  56 KM 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Santa Maria 239 KM 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Chapecó – SC 600 KM 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4" name="Google Shape;244;p3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09763" y="1761394"/>
            <a:ext cx="3549252" cy="26622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Google Shape;249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2381"/>
            <a:ext cx="9144000" cy="5142309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39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251" name="Google Shape;251;p39"/>
          <p:cNvSpPr txBox="1"/>
          <p:nvPr/>
        </p:nvSpPr>
        <p:spPr>
          <a:xfrm>
            <a:off x="5020865" y="334565"/>
            <a:ext cx="4035028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Portos e Ferrovias </a:t>
            </a:r>
            <a:endParaRPr sz="1100"/>
          </a:p>
        </p:txBody>
      </p:sp>
      <p:sp>
        <p:nvSpPr>
          <p:cNvPr id="252" name="Google Shape;252;p39"/>
          <p:cNvSpPr txBox="1"/>
          <p:nvPr/>
        </p:nvSpPr>
        <p:spPr>
          <a:xfrm>
            <a:off x="4693444" y="1448990"/>
            <a:ext cx="4450556" cy="332422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1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distância para os portos</a:t>
            </a:r>
            <a:endParaRPr b="1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Porto de Rio Grande 113 KM 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Porto Do Cais- Porto Alegre  278 KM 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Porto Seco de Novo Hamburgo 309 KM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Ferrovia Norte Sul com trecho projetado entre  Chapecó (SC) – Rio Grande (RS) totalizando 832,9 km de extensão.</a:t>
            </a:r>
            <a:endParaRPr sz="11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3" name="Google Shape;253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150" y="1523725"/>
            <a:ext cx="4391401" cy="3174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Google Shape;258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2381"/>
            <a:ext cx="9144002" cy="5142307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40"/>
          <p:cNvSpPr txBox="1"/>
          <p:nvPr/>
        </p:nvSpPr>
        <p:spPr>
          <a:xfrm>
            <a:off x="317897" y="1381125"/>
            <a:ext cx="7066500" cy="36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260" name="Google Shape;260;p40"/>
          <p:cNvSpPr txBox="1"/>
          <p:nvPr/>
        </p:nvSpPr>
        <p:spPr>
          <a:xfrm>
            <a:off x="5020865" y="334565"/>
            <a:ext cx="4035000" cy="8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lang="pt-BR" sz="24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B2B</a:t>
            </a:r>
            <a:endParaRPr sz="1100"/>
          </a:p>
        </p:txBody>
      </p:sp>
      <p:sp>
        <p:nvSpPr>
          <p:cNvPr id="261" name="Google Shape;261;p40"/>
          <p:cNvSpPr txBox="1"/>
          <p:nvPr/>
        </p:nvSpPr>
        <p:spPr>
          <a:xfrm>
            <a:off x="317902" y="1984325"/>
            <a:ext cx="8631900" cy="259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1600">
                <a:solidFill>
                  <a:schemeClr val="dk1"/>
                </a:solidFill>
              </a:rPr>
              <a:t>Excelentes oportunidades de B2B</a:t>
            </a:r>
            <a:endParaRPr b="1" sz="1600"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600">
                <a:solidFill>
                  <a:schemeClr val="dk1"/>
                </a:solidFill>
              </a:rPr>
              <a:t>A grande diversidade de empreendimentos locais, que aborda os diferentes segmentos de negócios, oferece excelentes oportunidades de cooperação e formação de redes de negócios em especial no agronegócio. 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Google Shape;266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2381"/>
            <a:ext cx="9144002" cy="5142307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p41"/>
          <p:cNvSpPr txBox="1"/>
          <p:nvPr/>
        </p:nvSpPr>
        <p:spPr>
          <a:xfrm>
            <a:off x="317897" y="1381125"/>
            <a:ext cx="7066500" cy="36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268" name="Google Shape;268;p41"/>
          <p:cNvSpPr txBox="1"/>
          <p:nvPr/>
        </p:nvSpPr>
        <p:spPr>
          <a:xfrm>
            <a:off x="5020865" y="334565"/>
            <a:ext cx="4035000" cy="8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lang="pt-BR" sz="24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Mão de Obra</a:t>
            </a:r>
            <a:endParaRPr sz="1100"/>
          </a:p>
        </p:txBody>
      </p:sp>
      <p:sp>
        <p:nvSpPr>
          <p:cNvPr id="269" name="Google Shape;269;p41"/>
          <p:cNvSpPr txBox="1"/>
          <p:nvPr/>
        </p:nvSpPr>
        <p:spPr>
          <a:xfrm>
            <a:off x="308250" y="1938400"/>
            <a:ext cx="8527500" cy="3424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1600">
                <a:solidFill>
                  <a:schemeClr val="dk1"/>
                </a:solidFill>
              </a:rPr>
              <a:t>Mão-de-obra</a:t>
            </a:r>
            <a:endParaRPr b="1" sz="1600"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600">
                <a:solidFill>
                  <a:schemeClr val="dk1"/>
                </a:solidFill>
              </a:rPr>
              <a:t>Canguçu </a:t>
            </a:r>
            <a:r>
              <a:rPr lang="pt-BR" sz="1600">
                <a:solidFill>
                  <a:schemeClr val="dk1"/>
                </a:solidFill>
              </a:rPr>
              <a:t>tem uma longa tradição de empreendimentos rurais, especialmente na produção de alimentos. 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600">
                <a:solidFill>
                  <a:schemeClr val="dk1"/>
                </a:solidFill>
              </a:rPr>
              <a:t>Atualmente, o município busca a diversificação do </a:t>
            </a:r>
            <a:r>
              <a:rPr lang="pt-BR" sz="1600">
                <a:solidFill>
                  <a:schemeClr val="dk1"/>
                </a:solidFill>
              </a:rPr>
              <a:t>agronegócio</a:t>
            </a:r>
            <a:r>
              <a:rPr lang="pt-BR" sz="1600">
                <a:solidFill>
                  <a:schemeClr val="dk1"/>
                </a:solidFill>
              </a:rPr>
              <a:t> com o processamento de alimentos,  fortalecimento do comércio, ampliação do setor de serviços e a atração da </a:t>
            </a:r>
            <a:r>
              <a:rPr lang="pt-BR" sz="1600">
                <a:solidFill>
                  <a:schemeClr val="dk1"/>
                </a:solidFill>
              </a:rPr>
              <a:t>indústria</a:t>
            </a:r>
            <a:r>
              <a:rPr lang="pt-BR" sz="1600">
                <a:solidFill>
                  <a:schemeClr val="dk1"/>
                </a:solidFill>
              </a:rPr>
              <a:t> de transformação. 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600">
                <a:solidFill>
                  <a:schemeClr val="dk1"/>
                </a:solidFill>
              </a:rPr>
              <a:t>O </a:t>
            </a:r>
            <a:r>
              <a:rPr lang="pt-BR" sz="1600">
                <a:solidFill>
                  <a:schemeClr val="dk1"/>
                </a:solidFill>
              </a:rPr>
              <a:t>municípios</a:t>
            </a:r>
            <a:r>
              <a:rPr lang="pt-BR" sz="1600">
                <a:solidFill>
                  <a:schemeClr val="dk1"/>
                </a:solidFill>
              </a:rPr>
              <a:t> é privilegiado por contar com um grande número de pessoas com formação e experiência ampla para trabalhar nas empresas que visem se instalar aqui. </a:t>
            </a:r>
            <a:endParaRPr sz="1600">
              <a:solidFill>
                <a:schemeClr val="dk1"/>
              </a:solidFill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oogle Shape;274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" y="594"/>
            <a:ext cx="9144002" cy="5142307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42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276" name="Google Shape;276;p42"/>
          <p:cNvSpPr txBox="1"/>
          <p:nvPr/>
        </p:nvSpPr>
        <p:spPr>
          <a:xfrm>
            <a:off x="5020865" y="334565"/>
            <a:ext cx="4035028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Parque Industrial </a:t>
            </a:r>
            <a:endParaRPr sz="1100"/>
          </a:p>
        </p:txBody>
      </p:sp>
      <p:sp>
        <p:nvSpPr>
          <p:cNvPr id="277" name="Google Shape;277;p42"/>
          <p:cNvSpPr txBox="1"/>
          <p:nvPr/>
        </p:nvSpPr>
        <p:spPr>
          <a:xfrm>
            <a:off x="268274" y="1768100"/>
            <a:ext cx="8586000" cy="30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Canguçu possui um território amplo com </a:t>
            </a: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possibilidade</a:t>
            </a: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 diversificação das atividades produtivas</a:t>
            </a: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Pautando a </a:t>
            </a: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política</a:t>
            </a: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 incentivos locais o município conta com 01 área pública d</a:t>
            </a: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b="1"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70 Hectares</a:t>
            </a: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com </a:t>
            </a: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</a:t>
            </a: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arque </a:t>
            </a: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ndustria</a:t>
            </a: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l, uma parte dela já </a:t>
            </a: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está</a:t>
            </a: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adequada e</a:t>
            </a: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outra parte e</a:t>
            </a: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stá</a:t>
            </a: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sendo readequada para receber empresas de pequeno e médio porte. 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 empresas interessadas em instalarem-se nos parque</a:t>
            </a: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bem como, em acessar a </a:t>
            </a: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política</a:t>
            </a: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local de incentivo são orientadas através do Sala do </a:t>
            </a: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mpreendedor &amp; </a:t>
            </a: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nvestidor. </a:t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Google Shape;282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0" cy="5393531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43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284" name="Google Shape;284;p43"/>
          <p:cNvSpPr txBox="1"/>
          <p:nvPr/>
        </p:nvSpPr>
        <p:spPr>
          <a:xfrm>
            <a:off x="5020865" y="334565"/>
            <a:ext cx="4035028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Sala do Empreendedor &amp; Investidor  </a:t>
            </a:r>
            <a:endParaRPr sz="1100"/>
          </a:p>
        </p:txBody>
      </p:sp>
      <p:sp>
        <p:nvSpPr>
          <p:cNvPr id="285" name="Google Shape;285;p43"/>
          <p:cNvSpPr txBox="1"/>
          <p:nvPr/>
        </p:nvSpPr>
        <p:spPr>
          <a:xfrm>
            <a:off x="4024306" y="1281171"/>
            <a:ext cx="5034000" cy="4489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400"/>
              <a:buFont typeface="Arial"/>
              <a:buNone/>
            </a:pPr>
            <a:r>
              <a:rPr lang="pt-BR" sz="1800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A Sala do Empreendedor &amp; Investidor foi criada </a:t>
            </a:r>
            <a:r>
              <a:rPr lang="pt-BR" sz="1800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pela</a:t>
            </a:r>
            <a:r>
              <a:rPr lang="pt-BR" sz="1800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pt-BR" sz="1800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administração</a:t>
            </a:r>
            <a:r>
              <a:rPr lang="pt-BR" sz="1800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pt-BR" sz="1800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pública</a:t>
            </a:r>
            <a:r>
              <a:rPr lang="pt-BR" sz="1800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 em parceria com as entidades  </a:t>
            </a:r>
            <a:r>
              <a:rPr lang="pt-BR" sz="1800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representativas</a:t>
            </a:r>
            <a:r>
              <a:rPr lang="pt-BR" sz="1800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 do </a:t>
            </a:r>
            <a:r>
              <a:rPr lang="pt-BR" sz="1800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empresariado</a:t>
            </a:r>
            <a:r>
              <a:rPr lang="pt-BR" sz="1800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,  para ser um </a:t>
            </a:r>
            <a:r>
              <a:rPr b="1" lang="pt-BR" sz="1800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local único,</a:t>
            </a:r>
            <a:r>
              <a:rPr lang="pt-BR" sz="1800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 que concentra todos os tipos de atendimento aos empreendedores. </a:t>
            </a:r>
            <a:endParaRPr sz="1800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400"/>
              <a:buFont typeface="Arial"/>
              <a:buNone/>
            </a:pPr>
            <a:r>
              <a:t/>
            </a:r>
            <a:endParaRPr sz="1800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400"/>
              <a:buFont typeface="Arial"/>
              <a:buNone/>
            </a:pPr>
            <a:r>
              <a:rPr b="1" lang="pt-BR" sz="1800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Principais serviços oferecidos: </a:t>
            </a:r>
            <a:endParaRPr b="1" sz="1800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1800"/>
              <a:buFont typeface="Calibri"/>
              <a:buChar char="❖"/>
            </a:pPr>
            <a:r>
              <a:rPr lang="pt-BR" sz="1800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Abertura de empresas </a:t>
            </a:r>
            <a:endParaRPr sz="1800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1800"/>
              <a:buFont typeface="Calibri"/>
              <a:buChar char="❖"/>
            </a:pPr>
            <a:r>
              <a:rPr lang="pt-BR" sz="1800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Informações sobre </a:t>
            </a:r>
            <a:r>
              <a:rPr lang="pt-BR" sz="1800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regularizações</a:t>
            </a:r>
            <a:r>
              <a:rPr lang="pt-BR" sz="1800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800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1800"/>
              <a:buFont typeface="Calibri"/>
              <a:buChar char="❖"/>
            </a:pPr>
            <a:r>
              <a:rPr lang="pt-BR" sz="1800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Campos de </a:t>
            </a:r>
            <a:r>
              <a:rPr lang="pt-BR" sz="1800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Competência</a:t>
            </a:r>
            <a:r>
              <a:rPr lang="pt-BR" sz="1800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800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1800"/>
              <a:buFont typeface="Calibri"/>
              <a:buChar char="❖"/>
            </a:pPr>
            <a:r>
              <a:rPr lang="pt-BR" sz="1800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Política</a:t>
            </a:r>
            <a:r>
              <a:rPr lang="pt-BR" sz="1800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 de Incentivo </a:t>
            </a:r>
            <a:endParaRPr sz="1800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1800"/>
              <a:buFont typeface="Calibri"/>
              <a:buChar char="❖"/>
            </a:pPr>
            <a:r>
              <a:rPr lang="pt-BR" sz="1800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Empréstimos </a:t>
            </a:r>
            <a:endParaRPr sz="1800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1800"/>
              <a:buFont typeface="Calibri"/>
              <a:buChar char="❖"/>
            </a:pPr>
            <a:r>
              <a:rPr lang="pt-BR" sz="1800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Treinamentos </a:t>
            </a:r>
            <a:endParaRPr sz="1800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1800"/>
              <a:buFont typeface="Calibri"/>
              <a:buChar char="❖"/>
            </a:pPr>
            <a:r>
              <a:rPr lang="pt-BR" sz="1800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Banco de Talentos </a:t>
            </a:r>
            <a:endParaRPr sz="1800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1400"/>
              <a:buChar char="❖"/>
            </a:pPr>
            <a:r>
              <a:rPr lang="pt-BR" sz="1800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Plano de Negócios</a:t>
            </a:r>
            <a:br>
              <a:rPr lang="pt-BR" sz="2400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</a:b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6" name="Google Shape;286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0725" y="1673125"/>
            <a:ext cx="4035026" cy="2394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53578"/>
            <a:ext cx="9144000" cy="5142309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26"/>
          <p:cNvSpPr txBox="1"/>
          <p:nvPr/>
        </p:nvSpPr>
        <p:spPr>
          <a:xfrm>
            <a:off x="465073" y="1475100"/>
            <a:ext cx="2378100" cy="36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t/>
            </a:r>
            <a:endParaRPr/>
          </a:p>
        </p:txBody>
      </p:sp>
      <p:sp>
        <p:nvSpPr>
          <p:cNvPr id="141" name="Google Shape;141;p26"/>
          <p:cNvSpPr txBox="1"/>
          <p:nvPr/>
        </p:nvSpPr>
        <p:spPr>
          <a:xfrm>
            <a:off x="4967288" y="94059"/>
            <a:ext cx="4036219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 cap="none" strike="noStrik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Palavra do Prefeito </a:t>
            </a:r>
            <a:endParaRPr sz="1100"/>
          </a:p>
        </p:txBody>
      </p:sp>
      <p:sp>
        <p:nvSpPr>
          <p:cNvPr id="142" name="Google Shape;142;p26"/>
          <p:cNvSpPr txBox="1"/>
          <p:nvPr/>
        </p:nvSpPr>
        <p:spPr>
          <a:xfrm>
            <a:off x="4238597" y="802034"/>
            <a:ext cx="4572000" cy="42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Nossa cidade </a:t>
            </a:r>
            <a:r>
              <a:rPr lang="pt-BR">
                <a:solidFill>
                  <a:schemeClr val="dk1"/>
                </a:solidFill>
              </a:rPr>
              <a:t>está</a:t>
            </a:r>
            <a:r>
              <a:rPr b="0" i="0" lang="pt-BR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pronta para receber novos negócios e será uma honra ter você como parceiro. 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Canguçu conta com uma gestão pública transparente e com foco no planejamento para o desenvolvimento.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Estamos constantemente atentos </a:t>
            </a:r>
            <a:r>
              <a:rPr lang="pt-BR">
                <a:solidFill>
                  <a:schemeClr val="dk1"/>
                </a:solidFill>
              </a:rPr>
              <a:t>às</a:t>
            </a:r>
            <a:r>
              <a:rPr b="0" i="0" lang="pt-BR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necessidades do mercado, com logística, infraestrutura e  desburocratização. 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Estamos alinhados a atração de parceiros que visem sustentabilidade econômica, ambiental e social em ambas as esferas. </a:t>
            </a:r>
            <a:endParaRPr sz="11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Vamos juntos fazer do sucesso de sua empresa o sucesso de Canguçu. 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1" i="0" lang="pt-BR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Vinicius Pegoraro </a:t>
            </a:r>
            <a:endParaRPr sz="11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1" i="0" lang="pt-BR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Prefeito de Canguçu</a:t>
            </a:r>
            <a:endParaRPr sz="1100"/>
          </a:p>
        </p:txBody>
      </p:sp>
      <p:pic>
        <p:nvPicPr>
          <p:cNvPr id="143" name="Google Shape;143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7050" y="1264650"/>
            <a:ext cx="3864100" cy="3172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" name="Google Shape;291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0" cy="5393531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44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293" name="Google Shape;293;p44"/>
          <p:cNvSpPr txBox="1"/>
          <p:nvPr/>
        </p:nvSpPr>
        <p:spPr>
          <a:xfrm>
            <a:off x="4805175" y="-70075"/>
            <a:ext cx="4191600" cy="102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lang="pt-BR" sz="24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SIM </a:t>
            </a:r>
            <a:endParaRPr sz="2400">
              <a:solidFill>
                <a:srgbClr val="595959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SUSAF </a:t>
            </a:r>
            <a:endParaRPr sz="1100"/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SISB </a:t>
            </a:r>
            <a:endParaRPr sz="1100"/>
          </a:p>
        </p:txBody>
      </p:sp>
      <p:pic>
        <p:nvPicPr>
          <p:cNvPr id="294" name="Google Shape;294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5900" y="2276250"/>
            <a:ext cx="2968576" cy="1878075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44"/>
          <p:cNvSpPr txBox="1"/>
          <p:nvPr/>
        </p:nvSpPr>
        <p:spPr>
          <a:xfrm>
            <a:off x="4572000" y="1381125"/>
            <a:ext cx="4035000" cy="3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Canguçu possui equivalência </a:t>
            </a:r>
            <a:r>
              <a:rPr lang="pt-BR"/>
              <a:t>junto à SEAPDR para processos e procedimentos de inspeção e fiscalização de produtos de origem animal.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O </a:t>
            </a:r>
            <a:r>
              <a:rPr lang="pt-BR"/>
              <a:t>SUSAF (Sistema Unificado Estadual de Sanidade Agroindustrial Familiar, Artesanal e de Pequeno Porte), regulamentado pelo Decreto Estadual n° 49340 de 05 de julho de 2012, permite aos estabelecimentos registrados no </a:t>
            </a:r>
            <a:r>
              <a:rPr b="1" lang="pt-BR"/>
              <a:t>Serviços de Inspeção Municipal- SIM Canguçu </a:t>
            </a:r>
            <a:r>
              <a:rPr lang="pt-BR"/>
              <a:t> e que estejam engajados neste Sistema, o comércio em todo o território do estado do Rio Grande do Sul, 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2" cy="5393531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5"/>
          <p:cNvSpPr txBox="1"/>
          <p:nvPr/>
        </p:nvSpPr>
        <p:spPr>
          <a:xfrm>
            <a:off x="317897" y="1381125"/>
            <a:ext cx="7066500" cy="36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302" name="Google Shape;302;p45"/>
          <p:cNvSpPr txBox="1"/>
          <p:nvPr/>
        </p:nvSpPr>
        <p:spPr>
          <a:xfrm>
            <a:off x="5098265" y="-52335"/>
            <a:ext cx="4035000" cy="8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lang="pt-BR" sz="24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Selo </a:t>
            </a:r>
            <a:endParaRPr sz="2400">
              <a:solidFill>
                <a:srgbClr val="595959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lang="pt-BR" sz="24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de Produto</a:t>
            </a:r>
            <a:endParaRPr sz="2400">
              <a:solidFill>
                <a:srgbClr val="595959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lang="pt-BR" sz="24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 Local </a:t>
            </a: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 </a:t>
            </a:r>
            <a:endParaRPr sz="1100"/>
          </a:p>
        </p:txBody>
      </p:sp>
      <p:sp>
        <p:nvSpPr>
          <p:cNvPr id="303" name="Google Shape;303;p45"/>
          <p:cNvSpPr txBox="1"/>
          <p:nvPr/>
        </p:nvSpPr>
        <p:spPr>
          <a:xfrm>
            <a:off x="4572000" y="1171825"/>
            <a:ext cx="4432200" cy="38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 Selo foi criado com Intuito de e valorizar a produção local e facilitar  acesso a novos mercados.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 Selo é destinado à: 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I. Produtos de origem animal;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II. Produtos de origem vegetal;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III. Empreendimentos e ou serviços turísticos;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IV. Estabelecimentos locais de alimentação.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Já são mais de 30 empreendimentos autorizados a uso do selo.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4" name="Google Shape;304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7900" y="1308525"/>
            <a:ext cx="2430895" cy="182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45"/>
          <p:cNvPicPr preferRelativeResize="0"/>
          <p:nvPr/>
        </p:nvPicPr>
        <p:blipFill rotWithShape="1">
          <a:blip r:embed="rId5">
            <a:alphaModFix/>
          </a:blip>
          <a:srcRect b="22574" l="0" r="0" t="23932"/>
          <a:stretch/>
        </p:blipFill>
        <p:spPr>
          <a:xfrm>
            <a:off x="1867125" y="3297850"/>
            <a:ext cx="2495950" cy="1698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" name="Google Shape;310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40481"/>
            <a:ext cx="9144002" cy="5567363"/>
          </a:xfrm>
          <a:prstGeom prst="rect">
            <a:avLst/>
          </a:prstGeom>
          <a:noFill/>
          <a:ln>
            <a:noFill/>
          </a:ln>
        </p:spPr>
      </p:pic>
      <p:sp>
        <p:nvSpPr>
          <p:cNvPr id="311" name="Google Shape;311;p46"/>
          <p:cNvSpPr txBox="1"/>
          <p:nvPr/>
        </p:nvSpPr>
        <p:spPr>
          <a:xfrm>
            <a:off x="368422" y="1475175"/>
            <a:ext cx="7066500" cy="36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312" name="Google Shape;312;p46"/>
          <p:cNvSpPr txBox="1"/>
          <p:nvPr/>
        </p:nvSpPr>
        <p:spPr>
          <a:xfrm>
            <a:off x="5020865" y="334565"/>
            <a:ext cx="4035028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Ambiente empresarial </a:t>
            </a:r>
            <a:endParaRPr sz="1100"/>
          </a:p>
        </p:txBody>
      </p:sp>
      <p:sp>
        <p:nvSpPr>
          <p:cNvPr id="313" name="Google Shape;313;p46"/>
          <p:cNvSpPr txBox="1"/>
          <p:nvPr/>
        </p:nvSpPr>
        <p:spPr>
          <a:xfrm>
            <a:off x="3559750" y="1655650"/>
            <a:ext cx="5366400" cy="3671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 </a:t>
            </a: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município</a:t>
            </a: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possui diferentes entidades </a:t>
            </a: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empresariais</a:t>
            </a: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b="1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CICAN </a:t>
            </a:r>
            <a:endParaRPr b="1" sz="21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1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1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CDL </a:t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1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1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SINDILOJAS </a:t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1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1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Sindicatos dos Trabalhadores Rurais </a:t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1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1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Sindicato dos Trabalhadores na Agricultura Familiar </a:t>
            </a:r>
            <a:endParaRPr b="1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4" name="Google Shape;314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10688" y="2783938"/>
            <a:ext cx="1647825" cy="66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4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62475" y="2050700"/>
            <a:ext cx="1811950" cy="4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p4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6750" y="2783962"/>
            <a:ext cx="1222724" cy="801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4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734563" y="3851800"/>
            <a:ext cx="1811950" cy="89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4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3500" y="3915500"/>
            <a:ext cx="1537200" cy="827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&quot;&quot;" id="323" name="Google Shape;323;p4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4" name="Google Shape;324;p47"/>
          <p:cNvPicPr preferRelativeResize="0"/>
          <p:nvPr/>
        </p:nvPicPr>
        <p:blipFill rotWithShape="1">
          <a:blip r:embed="rId3">
            <a:alphaModFix/>
          </a:blip>
          <a:srcRect b="0" l="7027" r="30284" t="0"/>
          <a:stretch/>
        </p:blipFill>
        <p:spPr>
          <a:xfrm>
            <a:off x="44226" y="0"/>
            <a:ext cx="5745777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p47"/>
          <p:cNvPicPr preferRelativeResize="0"/>
          <p:nvPr/>
        </p:nvPicPr>
        <p:blipFill rotWithShape="1">
          <a:blip r:embed="rId4">
            <a:alphaModFix/>
          </a:blip>
          <a:srcRect b="10841" l="0" r="0" t="0"/>
          <a:stretch/>
        </p:blipFill>
        <p:spPr>
          <a:xfrm>
            <a:off x="5790009" y="558700"/>
            <a:ext cx="3353991" cy="1679971"/>
          </a:xfrm>
          <a:prstGeom prst="rect">
            <a:avLst/>
          </a:prstGeom>
          <a:noFill/>
          <a:ln>
            <a:noFill/>
          </a:ln>
        </p:spPr>
      </p:pic>
      <p:sp>
        <p:nvSpPr>
          <p:cNvPr descr="&quot;&quot;" id="326" name="Google Shape;326;p47"/>
          <p:cNvSpPr/>
          <p:nvPr/>
        </p:nvSpPr>
        <p:spPr>
          <a:xfrm rot="5400000">
            <a:off x="1805559" y="3827175"/>
            <a:ext cx="1096500" cy="14400"/>
          </a:xfrm>
          <a:prstGeom prst="rect">
            <a:avLst/>
          </a:prstGeom>
          <a:solidFill>
            <a:srgbClr val="D5D5D5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7" name="Google Shape;327;p47"/>
          <p:cNvPicPr preferRelativeResize="0"/>
          <p:nvPr/>
        </p:nvPicPr>
        <p:blipFill rotWithShape="1">
          <a:blip r:embed="rId5">
            <a:alphaModFix/>
          </a:blip>
          <a:srcRect b="0" l="0" r="0" t="24715"/>
          <a:stretch/>
        </p:blipFill>
        <p:spPr>
          <a:xfrm>
            <a:off x="5790009" y="2993794"/>
            <a:ext cx="3353990" cy="1681162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47"/>
          <p:cNvSpPr txBox="1"/>
          <p:nvPr/>
        </p:nvSpPr>
        <p:spPr>
          <a:xfrm>
            <a:off x="-932069" y="802694"/>
            <a:ext cx="45720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Libre Franklin"/>
              <a:buNone/>
            </a:pPr>
            <a:r>
              <a:rPr b="0" i="0" lang="pt-BR" sz="23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Matriz Econômica </a:t>
            </a:r>
            <a:endParaRPr sz="1100"/>
          </a:p>
        </p:txBody>
      </p:sp>
      <p:sp>
        <p:nvSpPr>
          <p:cNvPr id="329" name="Google Shape;329;p47"/>
          <p:cNvSpPr txBox="1"/>
          <p:nvPr/>
        </p:nvSpPr>
        <p:spPr>
          <a:xfrm>
            <a:off x="44225" y="1534850"/>
            <a:ext cx="5120700" cy="31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produção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 tabaco/fumo coloca 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Canguçu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como o maior produtor do país. 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São mais de 5.500 produtores, sendo que a inovação 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tecnológica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 o 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processamento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são oportunidades dentro do território. 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&quot;&quot;" id="334" name="Google Shape;334;p4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5" name="Google Shape;335;p48"/>
          <p:cNvPicPr preferRelativeResize="0"/>
          <p:nvPr/>
        </p:nvPicPr>
        <p:blipFill rotWithShape="1">
          <a:blip r:embed="rId3">
            <a:alphaModFix/>
          </a:blip>
          <a:srcRect b="0" l="7027" r="30284" t="0"/>
          <a:stretch/>
        </p:blipFill>
        <p:spPr>
          <a:xfrm>
            <a:off x="-561075" y="0"/>
            <a:ext cx="6351077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descr="&quot;&quot;" id="336" name="Google Shape;336;p48"/>
          <p:cNvSpPr/>
          <p:nvPr/>
        </p:nvSpPr>
        <p:spPr>
          <a:xfrm rot="5400000">
            <a:off x="1805559" y="3827175"/>
            <a:ext cx="1096500" cy="14400"/>
          </a:xfrm>
          <a:prstGeom prst="rect">
            <a:avLst/>
          </a:prstGeom>
          <a:solidFill>
            <a:srgbClr val="D5D5D5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" name="Google Shape;337;p48"/>
          <p:cNvSpPr txBox="1"/>
          <p:nvPr/>
        </p:nvSpPr>
        <p:spPr>
          <a:xfrm>
            <a:off x="-715869" y="370269"/>
            <a:ext cx="45720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Libre Franklin"/>
              <a:buNone/>
            </a:pPr>
            <a:r>
              <a:rPr b="0" i="0" lang="pt-BR" sz="23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Matriz Econômica </a:t>
            </a:r>
            <a:endParaRPr sz="1100"/>
          </a:p>
        </p:txBody>
      </p:sp>
      <p:sp>
        <p:nvSpPr>
          <p:cNvPr id="338" name="Google Shape;338;p48"/>
          <p:cNvSpPr txBox="1"/>
          <p:nvPr/>
        </p:nvSpPr>
        <p:spPr>
          <a:xfrm>
            <a:off x="-319675" y="1055325"/>
            <a:ext cx="5520300" cy="387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produção de soja coloca Canguçu como um dos municípios do estado com maior percentual de ampliação de área cultivada nos 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últimos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anos. 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Partindo de aproximadamente 10 mil hectares em 2010 e chegando a 55 mil hectares em 2021, representando a segunda cultura em 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importância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econômica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no município.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9" name="Google Shape;339;p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43300" y="1055325"/>
            <a:ext cx="3247525" cy="2864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&quot;&quot;" id="344" name="Google Shape;344;p4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5" name="Google Shape;345;p49"/>
          <p:cNvPicPr preferRelativeResize="0"/>
          <p:nvPr/>
        </p:nvPicPr>
        <p:blipFill rotWithShape="1">
          <a:blip r:embed="rId3">
            <a:alphaModFix/>
          </a:blip>
          <a:srcRect b="0" l="7027" r="30284" t="0"/>
          <a:stretch/>
        </p:blipFill>
        <p:spPr>
          <a:xfrm>
            <a:off x="-561075" y="0"/>
            <a:ext cx="6351077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descr="&quot;&quot;" id="346" name="Google Shape;346;p49"/>
          <p:cNvSpPr/>
          <p:nvPr/>
        </p:nvSpPr>
        <p:spPr>
          <a:xfrm rot="5400000">
            <a:off x="1805559" y="3827175"/>
            <a:ext cx="1096500" cy="14400"/>
          </a:xfrm>
          <a:prstGeom prst="rect">
            <a:avLst/>
          </a:prstGeom>
          <a:solidFill>
            <a:srgbClr val="D5D5D5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7" name="Google Shape;347;p49"/>
          <p:cNvSpPr txBox="1"/>
          <p:nvPr/>
        </p:nvSpPr>
        <p:spPr>
          <a:xfrm>
            <a:off x="-932069" y="802694"/>
            <a:ext cx="45720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Libre Franklin"/>
              <a:buNone/>
            </a:pPr>
            <a:r>
              <a:rPr b="0" i="0" lang="pt-BR" sz="23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Matriz Econômica </a:t>
            </a:r>
            <a:endParaRPr sz="1100"/>
          </a:p>
        </p:txBody>
      </p:sp>
      <p:sp>
        <p:nvSpPr>
          <p:cNvPr id="348" name="Google Shape;348;p49"/>
          <p:cNvSpPr txBox="1"/>
          <p:nvPr/>
        </p:nvSpPr>
        <p:spPr>
          <a:xfrm>
            <a:off x="-228625" y="1487725"/>
            <a:ext cx="5120700" cy="31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cultura do milho está historicamente presente na agricultura familiar do município, chegando o mesmo ser 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considerado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no passado como a capital nacional do milho.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Atualmente a cultura ocupa uma 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área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superior a 15 mil hectares no município.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9" name="Google Shape;349;p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78700" y="1198888"/>
            <a:ext cx="3213200" cy="274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&quot;&quot;" id="354" name="Google Shape;354;p5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55" name="Google Shape;355;p50"/>
          <p:cNvPicPr preferRelativeResize="0"/>
          <p:nvPr/>
        </p:nvPicPr>
        <p:blipFill rotWithShape="1">
          <a:blip r:embed="rId3">
            <a:alphaModFix/>
          </a:blip>
          <a:srcRect b="0" l="7027" r="30284" t="0"/>
          <a:stretch/>
        </p:blipFill>
        <p:spPr>
          <a:xfrm>
            <a:off x="-561075" y="0"/>
            <a:ext cx="6351077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descr="&quot;&quot;" id="356" name="Google Shape;356;p50"/>
          <p:cNvSpPr/>
          <p:nvPr/>
        </p:nvSpPr>
        <p:spPr>
          <a:xfrm rot="5400000">
            <a:off x="1805559" y="3827175"/>
            <a:ext cx="1096500" cy="14400"/>
          </a:xfrm>
          <a:prstGeom prst="rect">
            <a:avLst/>
          </a:prstGeom>
          <a:solidFill>
            <a:srgbClr val="D5D5D5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Renda extraída da floresta" id="357" name="Google Shape;357;p50"/>
          <p:cNvPicPr preferRelativeResize="0"/>
          <p:nvPr/>
        </p:nvPicPr>
        <p:blipFill rotWithShape="1">
          <a:blip r:embed="rId4">
            <a:alphaModFix/>
          </a:blip>
          <a:srcRect b="1279" l="0" r="0" t="23435"/>
          <a:stretch/>
        </p:blipFill>
        <p:spPr>
          <a:xfrm>
            <a:off x="5869659" y="1731765"/>
            <a:ext cx="3353990" cy="1679972"/>
          </a:xfrm>
          <a:prstGeom prst="rect">
            <a:avLst/>
          </a:prstGeom>
          <a:noFill/>
          <a:ln>
            <a:noFill/>
          </a:ln>
        </p:spPr>
      </p:pic>
      <p:sp>
        <p:nvSpPr>
          <p:cNvPr id="358" name="Google Shape;358;p50"/>
          <p:cNvSpPr txBox="1"/>
          <p:nvPr/>
        </p:nvSpPr>
        <p:spPr>
          <a:xfrm>
            <a:off x="-932069" y="802694"/>
            <a:ext cx="45720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Libre Franklin"/>
              <a:buNone/>
            </a:pPr>
            <a:r>
              <a:rPr b="0" i="0" lang="pt-BR" sz="23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Matriz Econômica </a:t>
            </a:r>
            <a:endParaRPr sz="1100"/>
          </a:p>
        </p:txBody>
      </p:sp>
      <p:sp>
        <p:nvSpPr>
          <p:cNvPr id="359" name="Google Shape;359;p50"/>
          <p:cNvSpPr txBox="1"/>
          <p:nvPr/>
        </p:nvSpPr>
        <p:spPr>
          <a:xfrm>
            <a:off x="-228625" y="1487725"/>
            <a:ext cx="5120700" cy="27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produção madeira é forte e 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competitiva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aliada 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ainda proximidade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do porto para 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exportação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na madeira e ainda da seiva. 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São mais de </a:t>
            </a:r>
            <a:r>
              <a:rPr b="1"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xx hectares plantados.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4" name="Google Shape;364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0" cy="5142309"/>
          </a:xfrm>
          <a:prstGeom prst="rect">
            <a:avLst/>
          </a:prstGeom>
          <a:noFill/>
          <a:ln>
            <a:noFill/>
          </a:ln>
        </p:spPr>
      </p:pic>
      <p:sp>
        <p:nvSpPr>
          <p:cNvPr id="365" name="Google Shape;365;p51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366" name="Google Shape;366;p51"/>
          <p:cNvSpPr txBox="1"/>
          <p:nvPr/>
        </p:nvSpPr>
        <p:spPr>
          <a:xfrm>
            <a:off x="4918440" y="-10"/>
            <a:ext cx="4035000" cy="8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Matriz Econômica </a:t>
            </a:r>
            <a:endParaRPr sz="1100"/>
          </a:p>
        </p:txBody>
      </p:sp>
      <p:sp>
        <p:nvSpPr>
          <p:cNvPr id="367" name="Google Shape;367;p51"/>
          <p:cNvSpPr txBox="1"/>
          <p:nvPr/>
        </p:nvSpPr>
        <p:spPr>
          <a:xfrm>
            <a:off x="4107400" y="756050"/>
            <a:ext cx="4899300" cy="4840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produção leiteira possui uma 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especialização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 atividade produtiva bastante significativa.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1"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Atualmente</a:t>
            </a:r>
            <a:r>
              <a:rPr b="1"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são 378 produtores.</a:t>
            </a:r>
            <a:endParaRPr b="1"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1"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b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Atuam na 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região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as seguintes empresas: Coopar Pomerano, Coop. 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Languiru,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Ind. de Alimento Estrela, Cosulat, Coop. Terra nova e Lactalis do Brasil. 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8" name="Google Shape;368;p5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8294" y="1664225"/>
            <a:ext cx="3636169" cy="2419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3" name="Google Shape;373;p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2" cy="5142307"/>
          </a:xfrm>
          <a:prstGeom prst="rect">
            <a:avLst/>
          </a:prstGeom>
          <a:noFill/>
          <a:ln>
            <a:noFill/>
          </a:ln>
        </p:spPr>
      </p:pic>
      <p:sp>
        <p:nvSpPr>
          <p:cNvPr id="374" name="Google Shape;374;p52"/>
          <p:cNvSpPr txBox="1"/>
          <p:nvPr/>
        </p:nvSpPr>
        <p:spPr>
          <a:xfrm>
            <a:off x="317897" y="1381125"/>
            <a:ext cx="7066500" cy="36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375" name="Google Shape;375;p52"/>
          <p:cNvSpPr txBox="1"/>
          <p:nvPr/>
        </p:nvSpPr>
        <p:spPr>
          <a:xfrm>
            <a:off x="4918440" y="-10"/>
            <a:ext cx="4035000" cy="8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Matriz Econômica </a:t>
            </a:r>
            <a:endParaRPr sz="1100"/>
          </a:p>
        </p:txBody>
      </p:sp>
      <p:sp>
        <p:nvSpPr>
          <p:cNvPr id="376" name="Google Shape;376;p52"/>
          <p:cNvSpPr txBox="1"/>
          <p:nvPr/>
        </p:nvSpPr>
        <p:spPr>
          <a:xfrm>
            <a:off x="4254103" y="756047"/>
            <a:ext cx="4572000" cy="36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produção de</a:t>
            </a:r>
            <a:r>
              <a:rPr b="1"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suínos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também possui grande potencial local 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considerando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que o 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município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possui três a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batedouro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com capacidade  de  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ampliação</a:t>
            </a:r>
            <a:r>
              <a:rPr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 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1" lang="pt-B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Prova do potencial é o número de 4.265 propriedade com registro de produção de suínos no município.</a:t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7" name="Google Shape;377;p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8475" y="1851449"/>
            <a:ext cx="3664050" cy="2006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2" name="Google Shape;382;p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2" cy="5142307"/>
          </a:xfrm>
          <a:prstGeom prst="rect">
            <a:avLst/>
          </a:prstGeom>
          <a:noFill/>
          <a:ln>
            <a:noFill/>
          </a:ln>
        </p:spPr>
      </p:pic>
      <p:sp>
        <p:nvSpPr>
          <p:cNvPr id="383" name="Google Shape;383;p53"/>
          <p:cNvSpPr txBox="1"/>
          <p:nvPr/>
        </p:nvSpPr>
        <p:spPr>
          <a:xfrm>
            <a:off x="317897" y="1381125"/>
            <a:ext cx="7066500" cy="36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384" name="Google Shape;384;p53"/>
          <p:cNvSpPr txBox="1"/>
          <p:nvPr/>
        </p:nvSpPr>
        <p:spPr>
          <a:xfrm>
            <a:off x="4918440" y="-10"/>
            <a:ext cx="4035000" cy="8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Matriz Econômica </a:t>
            </a:r>
            <a:endParaRPr sz="1100"/>
          </a:p>
        </p:txBody>
      </p:sp>
      <p:sp>
        <p:nvSpPr>
          <p:cNvPr id="385" name="Google Shape;385;p53"/>
          <p:cNvSpPr txBox="1"/>
          <p:nvPr/>
        </p:nvSpPr>
        <p:spPr>
          <a:xfrm>
            <a:off x="4254103" y="756047"/>
            <a:ext cx="4572000" cy="5949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pt-B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</a:t>
            </a:r>
            <a:r>
              <a:rPr b="1" lang="pt-B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produção de aves </a:t>
            </a:r>
            <a:r>
              <a:rPr lang="pt-B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conta com 3.163 propriedades familiares com cadastros ativos em criação de aves.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pt-B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 município conta com mais de 30 propriedades com estruturas prontas para criação em grande escala, estando as mesmas ociosas. 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pt-B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 </a:t>
            </a:r>
            <a:r>
              <a:rPr lang="pt-B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município</a:t>
            </a:r>
            <a:r>
              <a:rPr lang="pt-B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conta ainda com dois  </a:t>
            </a:r>
            <a:r>
              <a:rPr lang="pt-B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abatedouros de pequeno porte</a:t>
            </a:r>
            <a:r>
              <a:rPr lang="pt-B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credenciados no SIM . 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6" name="Google Shape;386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2100" y="2021825"/>
            <a:ext cx="3375700" cy="1934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10715" y="-250031"/>
            <a:ext cx="9144000" cy="5142309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27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pic>
        <p:nvPicPr>
          <p:cNvPr id="150" name="Google Shape;150;p27"/>
          <p:cNvPicPr preferRelativeResize="0"/>
          <p:nvPr/>
        </p:nvPicPr>
        <p:blipFill rotWithShape="1">
          <a:blip r:embed="rId5">
            <a:alphaModFix/>
          </a:blip>
          <a:srcRect b="0" l="10394" r="10527" t="0"/>
          <a:stretch/>
        </p:blipFill>
        <p:spPr>
          <a:xfrm>
            <a:off x="0" y="-250025"/>
            <a:ext cx="9144001" cy="5393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1" name="Google Shape;391;p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0" cy="5484019"/>
          </a:xfrm>
          <a:prstGeom prst="rect">
            <a:avLst/>
          </a:prstGeom>
          <a:noFill/>
          <a:ln>
            <a:noFill/>
          </a:ln>
        </p:spPr>
      </p:pic>
      <p:sp>
        <p:nvSpPr>
          <p:cNvPr id="392" name="Google Shape;392;p54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393" name="Google Shape;393;p54"/>
          <p:cNvSpPr txBox="1"/>
          <p:nvPr/>
        </p:nvSpPr>
        <p:spPr>
          <a:xfrm>
            <a:off x="4983956" y="-52387"/>
            <a:ext cx="4036219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Novas Atividades</a:t>
            </a:r>
            <a:endParaRPr sz="1100"/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Olivicultura  </a:t>
            </a:r>
            <a:endParaRPr sz="1100"/>
          </a:p>
        </p:txBody>
      </p:sp>
      <p:sp>
        <p:nvSpPr>
          <p:cNvPr id="394" name="Google Shape;394;p54"/>
          <p:cNvSpPr txBox="1"/>
          <p:nvPr/>
        </p:nvSpPr>
        <p:spPr>
          <a:xfrm>
            <a:off x="4224338" y="1706165"/>
            <a:ext cx="4601765" cy="173116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cultura da </a:t>
            </a:r>
            <a:r>
              <a:rPr b="1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olivicultura</a:t>
            </a: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é uma atividade relativamente nova no município de Canguçu, sendo registrados os primeiros plantios comerciais no ano de 2011 na fazenda Mato Grande localizada no quarto distrito, atual Azeites Verde Louro. </a:t>
            </a:r>
            <a:endParaRPr sz="1100"/>
          </a:p>
        </p:txBody>
      </p:sp>
      <p:sp>
        <p:nvSpPr>
          <p:cNvPr id="395" name="Google Shape;395;p54"/>
          <p:cNvSpPr txBox="1"/>
          <p:nvPr/>
        </p:nvSpPr>
        <p:spPr>
          <a:xfrm>
            <a:off x="3975497" y="4772025"/>
            <a:ext cx="5168503" cy="277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pt-BR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Fonte: Secretária Municipal de Agricultura, Pecuária e Cooperativismo</a:t>
            </a:r>
            <a:endParaRPr sz="1100"/>
          </a:p>
        </p:txBody>
      </p:sp>
      <p:pic>
        <p:nvPicPr>
          <p:cNvPr id="396" name="Google Shape;396;p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6275" y="1551051"/>
            <a:ext cx="3788800" cy="2969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1" name="Google Shape;401;p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0" cy="5484019"/>
          </a:xfrm>
          <a:prstGeom prst="rect">
            <a:avLst/>
          </a:prstGeom>
          <a:noFill/>
          <a:ln>
            <a:noFill/>
          </a:ln>
        </p:spPr>
      </p:pic>
      <p:sp>
        <p:nvSpPr>
          <p:cNvPr id="402" name="Google Shape;402;p55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403" name="Google Shape;403;p55"/>
          <p:cNvSpPr txBox="1"/>
          <p:nvPr/>
        </p:nvSpPr>
        <p:spPr>
          <a:xfrm>
            <a:off x="4983956" y="-52387"/>
            <a:ext cx="4036219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Novas Atividades</a:t>
            </a:r>
            <a:endParaRPr sz="1100"/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Olivicultura  </a:t>
            </a:r>
            <a:endParaRPr sz="1100"/>
          </a:p>
        </p:txBody>
      </p:sp>
      <p:sp>
        <p:nvSpPr>
          <p:cNvPr id="404" name="Google Shape;404;p55"/>
          <p:cNvSpPr txBox="1"/>
          <p:nvPr/>
        </p:nvSpPr>
        <p:spPr>
          <a:xfrm>
            <a:off x="4130278" y="1651396"/>
            <a:ext cx="4601765" cy="228480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Atualmente Canguçu é o município do Estado do Rio Grande do Sul </a:t>
            </a:r>
            <a:r>
              <a:rPr b="1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 maior área plantada com a cultura da oliveira</a:t>
            </a: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este panorama se dá devido ao grande interesse de investidores externos que identificaram a aptidão da região por meio do Zoneamento Climático para a Cultura da Oliveira publicado pela Embrapa Clima Temperado. </a:t>
            </a:r>
            <a:endParaRPr sz="1100"/>
          </a:p>
        </p:txBody>
      </p:sp>
      <p:sp>
        <p:nvSpPr>
          <p:cNvPr id="405" name="Google Shape;405;p55"/>
          <p:cNvSpPr txBox="1"/>
          <p:nvPr/>
        </p:nvSpPr>
        <p:spPr>
          <a:xfrm>
            <a:off x="3975497" y="4772025"/>
            <a:ext cx="5168503" cy="277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pt-BR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Fonte: Secretária Municipal de Agricultura, Pecuária e Cooperativismo</a:t>
            </a:r>
            <a:endParaRPr sz="1100"/>
          </a:p>
        </p:txBody>
      </p:sp>
      <p:pic>
        <p:nvPicPr>
          <p:cNvPr id="406" name="Google Shape;406;p55"/>
          <p:cNvPicPr preferRelativeResize="0"/>
          <p:nvPr/>
        </p:nvPicPr>
        <p:blipFill rotWithShape="1">
          <a:blip r:embed="rId4">
            <a:alphaModFix/>
          </a:blip>
          <a:srcRect b="10791" l="16578" r="50000" t="17294"/>
          <a:stretch/>
        </p:blipFill>
        <p:spPr>
          <a:xfrm>
            <a:off x="634275" y="1651399"/>
            <a:ext cx="3056350" cy="3242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" name="Google Shape;411;p5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0" cy="5484019"/>
          </a:xfrm>
          <a:prstGeom prst="rect">
            <a:avLst/>
          </a:prstGeom>
          <a:noFill/>
          <a:ln>
            <a:noFill/>
          </a:ln>
        </p:spPr>
      </p:pic>
      <p:sp>
        <p:nvSpPr>
          <p:cNvPr id="412" name="Google Shape;412;p56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413" name="Google Shape;413;p56"/>
          <p:cNvSpPr txBox="1"/>
          <p:nvPr/>
        </p:nvSpPr>
        <p:spPr>
          <a:xfrm>
            <a:off x="4983956" y="-52387"/>
            <a:ext cx="4036219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Novas Atividades</a:t>
            </a:r>
            <a:endParaRPr sz="1100"/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Olivicultura  </a:t>
            </a:r>
            <a:endParaRPr sz="1100"/>
          </a:p>
        </p:txBody>
      </p:sp>
      <p:sp>
        <p:nvSpPr>
          <p:cNvPr id="414" name="Google Shape;414;p56"/>
          <p:cNvSpPr txBox="1"/>
          <p:nvPr/>
        </p:nvSpPr>
        <p:spPr>
          <a:xfrm>
            <a:off x="4130278" y="1651396"/>
            <a:ext cx="4601765" cy="228480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Atualmente Canguçu é o município do Estado do Rio Grande do Sul </a:t>
            </a:r>
            <a:r>
              <a:rPr b="1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 maior área plantada com a cultura da oliveira</a:t>
            </a: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este panorama se dá devido ao grande interesse de investidores externos que identificaram a aptidão da região por meio do Zoneamento Climático para a Cultura da Oliveira publicado pela Embrapa Clima Temperado. </a:t>
            </a:r>
            <a:endParaRPr sz="1100"/>
          </a:p>
        </p:txBody>
      </p:sp>
      <p:sp>
        <p:nvSpPr>
          <p:cNvPr id="415" name="Google Shape;415;p56"/>
          <p:cNvSpPr txBox="1"/>
          <p:nvPr/>
        </p:nvSpPr>
        <p:spPr>
          <a:xfrm>
            <a:off x="3975497" y="4772025"/>
            <a:ext cx="5168503" cy="277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pt-BR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Fonte: Secretária Municipal de Agricultura, Pecuária e Cooperativismo</a:t>
            </a:r>
            <a:endParaRPr sz="1100"/>
          </a:p>
        </p:txBody>
      </p:sp>
      <p:pic>
        <p:nvPicPr>
          <p:cNvPr id="416" name="Google Shape;416;p56"/>
          <p:cNvPicPr preferRelativeResize="0"/>
          <p:nvPr/>
        </p:nvPicPr>
        <p:blipFill rotWithShape="1">
          <a:blip r:embed="rId4">
            <a:alphaModFix/>
          </a:blip>
          <a:srcRect b="8983" l="11842" r="45489" t="15353"/>
          <a:stretch/>
        </p:blipFill>
        <p:spPr>
          <a:xfrm>
            <a:off x="188119" y="1197769"/>
            <a:ext cx="3546870" cy="35361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Google Shape;421;p5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0" cy="5484019"/>
          </a:xfrm>
          <a:prstGeom prst="rect">
            <a:avLst/>
          </a:prstGeom>
          <a:noFill/>
          <a:ln>
            <a:noFill/>
          </a:ln>
        </p:spPr>
      </p:pic>
      <p:sp>
        <p:nvSpPr>
          <p:cNvPr id="422" name="Google Shape;422;p57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423" name="Google Shape;423;p57"/>
          <p:cNvSpPr txBox="1"/>
          <p:nvPr/>
        </p:nvSpPr>
        <p:spPr>
          <a:xfrm>
            <a:off x="4983956" y="-52387"/>
            <a:ext cx="4036219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Novas Atividades</a:t>
            </a:r>
            <a:endParaRPr sz="1100"/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Olivicultura  </a:t>
            </a:r>
            <a:endParaRPr sz="1100"/>
          </a:p>
        </p:txBody>
      </p:sp>
      <p:sp>
        <p:nvSpPr>
          <p:cNvPr id="424" name="Google Shape;424;p57"/>
          <p:cNvSpPr txBox="1"/>
          <p:nvPr/>
        </p:nvSpPr>
        <p:spPr>
          <a:xfrm>
            <a:off x="3487340" y="1315640"/>
            <a:ext cx="5338763" cy="33932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Área cultivada Atualmente Canguçu possui uma área de cultivo com oliveiras de </a:t>
            </a:r>
            <a:r>
              <a:rPr b="1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700 hectares,</a:t>
            </a: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sendo que deste montante aproximadamente 450 hectares já se encontram em produção. 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produção municipal está distribuída em 7 áreas de cultivo, sendo duas localizadas no 4º distrito e cinco localizadas no 3º distrito do município. No ano de 2022 </a:t>
            </a:r>
            <a:r>
              <a:rPr b="1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 número de áreas implantadas deve dobrar no município, </a:t>
            </a: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sendo que 2021 será um ano de instalação de vários pomares com a cultura. </a:t>
            </a:r>
            <a:endParaRPr sz="1100"/>
          </a:p>
        </p:txBody>
      </p:sp>
      <p:sp>
        <p:nvSpPr>
          <p:cNvPr id="425" name="Google Shape;425;p57"/>
          <p:cNvSpPr txBox="1"/>
          <p:nvPr/>
        </p:nvSpPr>
        <p:spPr>
          <a:xfrm>
            <a:off x="3571875" y="4900613"/>
            <a:ext cx="5168503" cy="277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pt-BR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Fonte: Secretária Municipal de Agricultura, Pecuária e Cooperativismo</a:t>
            </a:r>
            <a:endParaRPr sz="1100"/>
          </a:p>
        </p:txBody>
      </p:sp>
      <p:pic>
        <p:nvPicPr>
          <p:cNvPr id="426" name="Google Shape;426;p57"/>
          <p:cNvPicPr preferRelativeResize="0"/>
          <p:nvPr/>
        </p:nvPicPr>
        <p:blipFill rotWithShape="1">
          <a:blip r:embed="rId4">
            <a:alphaModFix/>
          </a:blip>
          <a:srcRect b="5775" l="30920" r="45488" t="22885"/>
          <a:stretch/>
        </p:blipFill>
        <p:spPr>
          <a:xfrm>
            <a:off x="545306" y="1138238"/>
            <a:ext cx="2300287" cy="39112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1" name="Google Shape;431;p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0" cy="5484019"/>
          </a:xfrm>
          <a:prstGeom prst="rect">
            <a:avLst/>
          </a:prstGeom>
          <a:noFill/>
          <a:ln>
            <a:noFill/>
          </a:ln>
        </p:spPr>
      </p:pic>
      <p:sp>
        <p:nvSpPr>
          <p:cNvPr id="432" name="Google Shape;432;p58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433" name="Google Shape;433;p58"/>
          <p:cNvSpPr txBox="1"/>
          <p:nvPr/>
        </p:nvSpPr>
        <p:spPr>
          <a:xfrm>
            <a:off x="4983956" y="-52387"/>
            <a:ext cx="4036219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Novas Atividades</a:t>
            </a:r>
            <a:endParaRPr sz="1100"/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Olivicultura  </a:t>
            </a:r>
            <a:endParaRPr sz="1100"/>
          </a:p>
        </p:txBody>
      </p:sp>
      <p:sp>
        <p:nvSpPr>
          <p:cNvPr id="434" name="Google Shape;434;p58"/>
          <p:cNvSpPr txBox="1"/>
          <p:nvPr/>
        </p:nvSpPr>
        <p:spPr>
          <a:xfrm>
            <a:off x="4179094" y="1315640"/>
            <a:ext cx="4647009" cy="355520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1" i="1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Agroindústrias e marcas comerciais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 município conta com </a:t>
            </a:r>
            <a:r>
              <a:rPr b="1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duas agroindústrias </a:t>
            </a: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 extração de azeite: - Verde Louro - Fazenda Serra dos Tapes. 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Marcas comerciais: 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1430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Verde Louro </a:t>
            </a:r>
            <a:endParaRPr sz="1100"/>
          </a:p>
          <a:p>
            <a:pPr indent="-11430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Capolivo </a:t>
            </a:r>
            <a:endParaRPr sz="1100"/>
          </a:p>
          <a:p>
            <a:pPr indent="-11430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Pecora Nera</a:t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rPr b="0" i="0" lang="pt-BR" sz="11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100"/>
          </a:p>
        </p:txBody>
      </p:sp>
      <p:sp>
        <p:nvSpPr>
          <p:cNvPr id="435" name="Google Shape;435;p58"/>
          <p:cNvSpPr txBox="1"/>
          <p:nvPr/>
        </p:nvSpPr>
        <p:spPr>
          <a:xfrm>
            <a:off x="3975497" y="4772025"/>
            <a:ext cx="5168503" cy="277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pt-BR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Fonte: Secretária Municipal de Agricultura, Pecuária e Cooperativismo</a:t>
            </a:r>
            <a:endParaRPr sz="1100"/>
          </a:p>
        </p:txBody>
      </p:sp>
      <p:pic>
        <p:nvPicPr>
          <p:cNvPr id="436" name="Google Shape;436;p5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40519" y="815578"/>
            <a:ext cx="1419225" cy="141803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zeite de Oliva Extra Virgem Arbequina Verde Louro 250ml | Espumantes do Sul" id="437" name="Google Shape;437;p5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70297" y="3631406"/>
            <a:ext cx="1418034" cy="141803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ntre em contato conosco - Azeite Capolivo" id="438" name="Google Shape;438;p5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445419" y="2383631"/>
            <a:ext cx="2586038" cy="9929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Google Shape;443;p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0" cy="5484019"/>
          </a:xfrm>
          <a:prstGeom prst="rect">
            <a:avLst/>
          </a:prstGeom>
          <a:noFill/>
          <a:ln>
            <a:noFill/>
          </a:ln>
        </p:spPr>
      </p:pic>
      <p:sp>
        <p:nvSpPr>
          <p:cNvPr id="444" name="Google Shape;444;p59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445" name="Google Shape;445;p59"/>
          <p:cNvSpPr txBox="1"/>
          <p:nvPr/>
        </p:nvSpPr>
        <p:spPr>
          <a:xfrm>
            <a:off x="4983956" y="-52387"/>
            <a:ext cx="4036219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Novas Atividades</a:t>
            </a:r>
            <a:endParaRPr sz="1100"/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Olivoturismo </a:t>
            </a:r>
            <a:endParaRPr sz="1100"/>
          </a:p>
        </p:txBody>
      </p:sp>
      <p:sp>
        <p:nvSpPr>
          <p:cNvPr id="446" name="Google Shape;446;p59"/>
          <p:cNvSpPr txBox="1"/>
          <p:nvPr/>
        </p:nvSpPr>
        <p:spPr>
          <a:xfrm>
            <a:off x="6821090" y="790575"/>
            <a:ext cx="4645819" cy="106203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1" i="1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Roteiro Turístico </a:t>
            </a:r>
            <a:endParaRPr b="1" i="1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rPr b="0" i="0" lang="pt-BR" sz="11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100"/>
          </a:p>
        </p:txBody>
      </p:sp>
      <p:sp>
        <p:nvSpPr>
          <p:cNvPr id="447" name="Google Shape;447;p59"/>
          <p:cNvSpPr txBox="1"/>
          <p:nvPr/>
        </p:nvSpPr>
        <p:spPr>
          <a:xfrm>
            <a:off x="3975497" y="4772025"/>
            <a:ext cx="5168503" cy="277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pt-BR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100"/>
          </a:p>
        </p:txBody>
      </p:sp>
      <p:pic>
        <p:nvPicPr>
          <p:cNvPr id="448" name="Google Shape;448;p59"/>
          <p:cNvPicPr preferRelativeResize="0"/>
          <p:nvPr/>
        </p:nvPicPr>
        <p:blipFill rotWithShape="1">
          <a:blip r:embed="rId4">
            <a:alphaModFix/>
          </a:blip>
          <a:srcRect b="0" l="39999" r="0" t="0"/>
          <a:stretch/>
        </p:blipFill>
        <p:spPr>
          <a:xfrm>
            <a:off x="239075" y="1381125"/>
            <a:ext cx="4646999" cy="3821025"/>
          </a:xfrm>
          <a:prstGeom prst="rect">
            <a:avLst/>
          </a:prstGeom>
          <a:noFill/>
          <a:ln>
            <a:noFill/>
          </a:ln>
        </p:spPr>
      </p:pic>
      <p:sp>
        <p:nvSpPr>
          <p:cNvPr id="449" name="Google Shape;449;p59"/>
          <p:cNvSpPr txBox="1"/>
          <p:nvPr/>
        </p:nvSpPr>
        <p:spPr>
          <a:xfrm>
            <a:off x="2857500" y="2351484"/>
            <a:ext cx="5738813" cy="277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pt-BR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100"/>
          </a:p>
        </p:txBody>
      </p:sp>
      <p:sp>
        <p:nvSpPr>
          <p:cNvPr id="450" name="Google Shape;450;p59"/>
          <p:cNvSpPr txBox="1"/>
          <p:nvPr/>
        </p:nvSpPr>
        <p:spPr>
          <a:xfrm>
            <a:off x="2794397" y="2122884"/>
            <a:ext cx="5781675" cy="277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pt-BR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100"/>
          </a:p>
        </p:txBody>
      </p:sp>
      <p:sp>
        <p:nvSpPr>
          <p:cNvPr id="451" name="Google Shape;451;p59"/>
          <p:cNvSpPr txBox="1"/>
          <p:nvPr/>
        </p:nvSpPr>
        <p:spPr>
          <a:xfrm>
            <a:off x="2794397" y="2122884"/>
            <a:ext cx="5781675" cy="277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pt-BR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100"/>
          </a:p>
        </p:txBody>
      </p:sp>
      <p:pic>
        <p:nvPicPr>
          <p:cNvPr id="452" name="Google Shape;452;p59"/>
          <p:cNvPicPr preferRelativeResize="0"/>
          <p:nvPr/>
        </p:nvPicPr>
        <p:blipFill rotWithShape="1">
          <a:blip r:embed="rId5">
            <a:alphaModFix/>
          </a:blip>
          <a:srcRect b="3601" l="23551" r="23289" t="3720"/>
          <a:stretch/>
        </p:blipFill>
        <p:spPr>
          <a:xfrm>
            <a:off x="5736431" y="1787128"/>
            <a:ext cx="2743200" cy="26896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7" name="Google Shape;457;p6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0" cy="5484019"/>
          </a:xfrm>
          <a:prstGeom prst="rect">
            <a:avLst/>
          </a:prstGeom>
          <a:noFill/>
          <a:ln>
            <a:noFill/>
          </a:ln>
        </p:spPr>
      </p:pic>
      <p:sp>
        <p:nvSpPr>
          <p:cNvPr id="458" name="Google Shape;458;p60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459" name="Google Shape;459;p60"/>
          <p:cNvSpPr txBox="1"/>
          <p:nvPr/>
        </p:nvSpPr>
        <p:spPr>
          <a:xfrm>
            <a:off x="4983956" y="-52387"/>
            <a:ext cx="4036219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Novas Atividades</a:t>
            </a:r>
            <a:endParaRPr sz="1100"/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Olivoturismo </a:t>
            </a:r>
            <a:endParaRPr sz="1100"/>
          </a:p>
        </p:txBody>
      </p:sp>
      <p:sp>
        <p:nvSpPr>
          <p:cNvPr id="460" name="Google Shape;460;p60"/>
          <p:cNvSpPr txBox="1"/>
          <p:nvPr/>
        </p:nvSpPr>
        <p:spPr>
          <a:xfrm>
            <a:off x="6821090" y="790575"/>
            <a:ext cx="4645819" cy="106203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1" i="1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Roteiro Turístico 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rPr b="0" i="0" lang="pt-BR" sz="11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100"/>
          </a:p>
        </p:txBody>
      </p:sp>
      <p:sp>
        <p:nvSpPr>
          <p:cNvPr id="461" name="Google Shape;461;p60"/>
          <p:cNvSpPr txBox="1"/>
          <p:nvPr/>
        </p:nvSpPr>
        <p:spPr>
          <a:xfrm>
            <a:off x="3975497" y="4772025"/>
            <a:ext cx="5168503" cy="277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pt-BR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100"/>
          </a:p>
        </p:txBody>
      </p:sp>
      <p:sp>
        <p:nvSpPr>
          <p:cNvPr id="462" name="Google Shape;462;p60"/>
          <p:cNvSpPr txBox="1"/>
          <p:nvPr/>
        </p:nvSpPr>
        <p:spPr>
          <a:xfrm>
            <a:off x="2857500" y="2351484"/>
            <a:ext cx="5738813" cy="277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pt-BR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100"/>
          </a:p>
        </p:txBody>
      </p:sp>
      <p:sp>
        <p:nvSpPr>
          <p:cNvPr id="463" name="Google Shape;463;p60"/>
          <p:cNvSpPr txBox="1"/>
          <p:nvPr/>
        </p:nvSpPr>
        <p:spPr>
          <a:xfrm>
            <a:off x="2794397" y="2122884"/>
            <a:ext cx="5781675" cy="277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pt-BR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100"/>
          </a:p>
        </p:txBody>
      </p:sp>
      <p:sp>
        <p:nvSpPr>
          <p:cNvPr id="464" name="Google Shape;464;p60"/>
          <p:cNvSpPr txBox="1"/>
          <p:nvPr/>
        </p:nvSpPr>
        <p:spPr>
          <a:xfrm>
            <a:off x="2794397" y="2122884"/>
            <a:ext cx="5781675" cy="277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pt-BR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100"/>
          </a:p>
        </p:txBody>
      </p:sp>
      <p:pic>
        <p:nvPicPr>
          <p:cNvPr id="465" name="Google Shape;465;p6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65975" y="1802075"/>
            <a:ext cx="6246025" cy="3196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" name="Google Shape;466;p60"/>
          <p:cNvPicPr preferRelativeResize="0"/>
          <p:nvPr/>
        </p:nvPicPr>
        <p:blipFill rotWithShape="1">
          <a:blip r:embed="rId5">
            <a:alphaModFix/>
          </a:blip>
          <a:srcRect b="3601" l="23551" r="23289" t="3720"/>
          <a:stretch/>
        </p:blipFill>
        <p:spPr>
          <a:xfrm>
            <a:off x="509906" y="2571744"/>
            <a:ext cx="1163241" cy="11406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" name="Google Shape;471;p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0" cy="5484019"/>
          </a:xfrm>
          <a:prstGeom prst="rect">
            <a:avLst/>
          </a:prstGeom>
          <a:noFill/>
          <a:ln>
            <a:noFill/>
          </a:ln>
        </p:spPr>
      </p:pic>
      <p:sp>
        <p:nvSpPr>
          <p:cNvPr id="472" name="Google Shape;472;p61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473" name="Google Shape;473;p61"/>
          <p:cNvSpPr txBox="1"/>
          <p:nvPr/>
        </p:nvSpPr>
        <p:spPr>
          <a:xfrm>
            <a:off x="4983956" y="-52387"/>
            <a:ext cx="4036219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Novas Atividades</a:t>
            </a:r>
            <a:endParaRPr sz="1100"/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Olivoturismo </a:t>
            </a:r>
            <a:endParaRPr sz="1100"/>
          </a:p>
        </p:txBody>
      </p:sp>
      <p:sp>
        <p:nvSpPr>
          <p:cNvPr id="474" name="Google Shape;474;p61"/>
          <p:cNvSpPr txBox="1"/>
          <p:nvPr/>
        </p:nvSpPr>
        <p:spPr>
          <a:xfrm>
            <a:off x="6821090" y="790575"/>
            <a:ext cx="4645819" cy="106203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1" i="1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Roteiro Turístico 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rPr b="0" i="0" lang="pt-BR" sz="11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100"/>
          </a:p>
        </p:txBody>
      </p:sp>
      <p:sp>
        <p:nvSpPr>
          <p:cNvPr id="475" name="Google Shape;475;p61"/>
          <p:cNvSpPr txBox="1"/>
          <p:nvPr/>
        </p:nvSpPr>
        <p:spPr>
          <a:xfrm>
            <a:off x="3975497" y="4772025"/>
            <a:ext cx="5168503" cy="277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pt-BR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100"/>
          </a:p>
        </p:txBody>
      </p:sp>
      <p:sp>
        <p:nvSpPr>
          <p:cNvPr id="476" name="Google Shape;476;p61"/>
          <p:cNvSpPr txBox="1"/>
          <p:nvPr/>
        </p:nvSpPr>
        <p:spPr>
          <a:xfrm>
            <a:off x="2857500" y="2351484"/>
            <a:ext cx="5738813" cy="277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pt-BR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100"/>
          </a:p>
        </p:txBody>
      </p:sp>
      <p:sp>
        <p:nvSpPr>
          <p:cNvPr id="477" name="Google Shape;477;p61"/>
          <p:cNvSpPr txBox="1"/>
          <p:nvPr/>
        </p:nvSpPr>
        <p:spPr>
          <a:xfrm>
            <a:off x="2794397" y="2122884"/>
            <a:ext cx="5781675" cy="277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pt-BR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100"/>
          </a:p>
        </p:txBody>
      </p:sp>
      <p:sp>
        <p:nvSpPr>
          <p:cNvPr id="478" name="Google Shape;478;p61"/>
          <p:cNvSpPr txBox="1"/>
          <p:nvPr/>
        </p:nvSpPr>
        <p:spPr>
          <a:xfrm>
            <a:off x="2794397" y="2122884"/>
            <a:ext cx="5781675" cy="277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pt-BR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100"/>
          </a:p>
        </p:txBody>
      </p:sp>
      <p:pic>
        <p:nvPicPr>
          <p:cNvPr id="479" name="Google Shape;479;p61"/>
          <p:cNvPicPr preferRelativeResize="0"/>
          <p:nvPr/>
        </p:nvPicPr>
        <p:blipFill rotWithShape="1">
          <a:blip r:embed="rId4">
            <a:alphaModFix/>
          </a:blip>
          <a:srcRect b="3601" l="23551" r="23289" t="3720"/>
          <a:stretch/>
        </p:blipFill>
        <p:spPr>
          <a:xfrm>
            <a:off x="459581" y="1121569"/>
            <a:ext cx="1163240" cy="11406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" name="Google Shape;480;p61"/>
          <p:cNvPicPr preferRelativeResize="0"/>
          <p:nvPr/>
        </p:nvPicPr>
        <p:blipFill rotWithShape="1">
          <a:blip r:embed="rId5">
            <a:alphaModFix/>
          </a:blip>
          <a:srcRect b="0" l="0" r="0" t="15353"/>
          <a:stretch/>
        </p:blipFill>
        <p:spPr>
          <a:xfrm>
            <a:off x="1956200" y="1852600"/>
            <a:ext cx="6869901" cy="31158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5" name="Google Shape;485;p6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0" cy="5484019"/>
          </a:xfrm>
          <a:prstGeom prst="rect">
            <a:avLst/>
          </a:prstGeom>
          <a:noFill/>
          <a:ln>
            <a:noFill/>
          </a:ln>
        </p:spPr>
      </p:pic>
      <p:sp>
        <p:nvSpPr>
          <p:cNvPr id="486" name="Google Shape;486;p62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487" name="Google Shape;487;p62"/>
          <p:cNvSpPr txBox="1"/>
          <p:nvPr/>
        </p:nvSpPr>
        <p:spPr>
          <a:xfrm>
            <a:off x="4983956" y="-52387"/>
            <a:ext cx="4036219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Novas Atividades</a:t>
            </a:r>
            <a:endParaRPr sz="1100"/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Olivoturismo </a:t>
            </a:r>
            <a:endParaRPr sz="1100"/>
          </a:p>
        </p:txBody>
      </p:sp>
      <p:sp>
        <p:nvSpPr>
          <p:cNvPr id="488" name="Google Shape;488;p62"/>
          <p:cNvSpPr txBox="1"/>
          <p:nvPr/>
        </p:nvSpPr>
        <p:spPr>
          <a:xfrm>
            <a:off x="6821090" y="790575"/>
            <a:ext cx="4645819" cy="106203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1" i="1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Roteiro Turístico 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rPr b="0" i="0" lang="pt-BR" sz="11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100"/>
          </a:p>
        </p:txBody>
      </p:sp>
      <p:sp>
        <p:nvSpPr>
          <p:cNvPr id="489" name="Google Shape;489;p62"/>
          <p:cNvSpPr txBox="1"/>
          <p:nvPr/>
        </p:nvSpPr>
        <p:spPr>
          <a:xfrm>
            <a:off x="3975497" y="4772025"/>
            <a:ext cx="5168503" cy="277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pt-BR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100"/>
          </a:p>
        </p:txBody>
      </p:sp>
      <p:sp>
        <p:nvSpPr>
          <p:cNvPr id="490" name="Google Shape;490;p62"/>
          <p:cNvSpPr txBox="1"/>
          <p:nvPr/>
        </p:nvSpPr>
        <p:spPr>
          <a:xfrm>
            <a:off x="2857500" y="2351484"/>
            <a:ext cx="5738813" cy="277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pt-BR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100"/>
          </a:p>
        </p:txBody>
      </p:sp>
      <p:sp>
        <p:nvSpPr>
          <p:cNvPr id="491" name="Google Shape;491;p62"/>
          <p:cNvSpPr txBox="1"/>
          <p:nvPr/>
        </p:nvSpPr>
        <p:spPr>
          <a:xfrm>
            <a:off x="2794397" y="2122884"/>
            <a:ext cx="5781675" cy="277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pt-BR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100"/>
          </a:p>
        </p:txBody>
      </p:sp>
      <p:sp>
        <p:nvSpPr>
          <p:cNvPr id="492" name="Google Shape;492;p62"/>
          <p:cNvSpPr txBox="1"/>
          <p:nvPr/>
        </p:nvSpPr>
        <p:spPr>
          <a:xfrm>
            <a:off x="2794397" y="2122884"/>
            <a:ext cx="5781675" cy="277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pt-BR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100"/>
          </a:p>
        </p:txBody>
      </p:sp>
      <p:pic>
        <p:nvPicPr>
          <p:cNvPr id="493" name="Google Shape;493;p62"/>
          <p:cNvPicPr preferRelativeResize="0"/>
          <p:nvPr/>
        </p:nvPicPr>
        <p:blipFill rotWithShape="1">
          <a:blip r:embed="rId4">
            <a:alphaModFix/>
          </a:blip>
          <a:srcRect b="3601" l="23551" r="23289" t="3720"/>
          <a:stretch/>
        </p:blipFill>
        <p:spPr>
          <a:xfrm>
            <a:off x="459581" y="1121569"/>
            <a:ext cx="1163240" cy="11406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94" name="Google Shape;494;p6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405075" y="2001750"/>
            <a:ext cx="6246001" cy="2986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9" name="Google Shape;499;p6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0" cy="5484019"/>
          </a:xfrm>
          <a:prstGeom prst="rect">
            <a:avLst/>
          </a:prstGeom>
          <a:noFill/>
          <a:ln>
            <a:noFill/>
          </a:ln>
        </p:spPr>
      </p:pic>
      <p:sp>
        <p:nvSpPr>
          <p:cNvPr id="500" name="Google Shape;500;p63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501" name="Google Shape;501;p63"/>
          <p:cNvSpPr txBox="1"/>
          <p:nvPr/>
        </p:nvSpPr>
        <p:spPr>
          <a:xfrm>
            <a:off x="4983956" y="-52387"/>
            <a:ext cx="4036219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Novas Atividades</a:t>
            </a:r>
            <a:endParaRPr sz="1100"/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Olivoturismo </a:t>
            </a:r>
            <a:endParaRPr sz="1100"/>
          </a:p>
        </p:txBody>
      </p:sp>
      <p:sp>
        <p:nvSpPr>
          <p:cNvPr id="502" name="Google Shape;502;p63"/>
          <p:cNvSpPr txBox="1"/>
          <p:nvPr/>
        </p:nvSpPr>
        <p:spPr>
          <a:xfrm>
            <a:off x="6821090" y="790575"/>
            <a:ext cx="4645819" cy="106203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1" i="1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Roteiro Turístico 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rPr b="0" i="0" lang="pt-BR" sz="11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100"/>
          </a:p>
        </p:txBody>
      </p:sp>
      <p:sp>
        <p:nvSpPr>
          <p:cNvPr id="503" name="Google Shape;503;p63"/>
          <p:cNvSpPr txBox="1"/>
          <p:nvPr/>
        </p:nvSpPr>
        <p:spPr>
          <a:xfrm>
            <a:off x="3975497" y="4772025"/>
            <a:ext cx="5168503" cy="277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pt-BR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100"/>
          </a:p>
        </p:txBody>
      </p:sp>
      <p:sp>
        <p:nvSpPr>
          <p:cNvPr id="504" name="Google Shape;504;p63"/>
          <p:cNvSpPr txBox="1"/>
          <p:nvPr/>
        </p:nvSpPr>
        <p:spPr>
          <a:xfrm>
            <a:off x="2857500" y="2351484"/>
            <a:ext cx="5738813" cy="277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pt-BR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100"/>
          </a:p>
        </p:txBody>
      </p:sp>
      <p:sp>
        <p:nvSpPr>
          <p:cNvPr id="505" name="Google Shape;505;p63"/>
          <p:cNvSpPr txBox="1"/>
          <p:nvPr/>
        </p:nvSpPr>
        <p:spPr>
          <a:xfrm>
            <a:off x="2794397" y="2122884"/>
            <a:ext cx="5781675" cy="277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pt-BR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100"/>
          </a:p>
        </p:txBody>
      </p:sp>
      <p:sp>
        <p:nvSpPr>
          <p:cNvPr id="506" name="Google Shape;506;p63"/>
          <p:cNvSpPr txBox="1"/>
          <p:nvPr/>
        </p:nvSpPr>
        <p:spPr>
          <a:xfrm>
            <a:off x="2794397" y="2122884"/>
            <a:ext cx="5781675" cy="277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pt-BR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100"/>
          </a:p>
        </p:txBody>
      </p:sp>
      <p:pic>
        <p:nvPicPr>
          <p:cNvPr id="507" name="Google Shape;507;p63"/>
          <p:cNvPicPr preferRelativeResize="0"/>
          <p:nvPr/>
        </p:nvPicPr>
        <p:blipFill rotWithShape="1">
          <a:blip r:embed="rId4">
            <a:alphaModFix/>
          </a:blip>
          <a:srcRect b="3601" l="23551" r="23289" t="3720"/>
          <a:stretch/>
        </p:blipFill>
        <p:spPr>
          <a:xfrm>
            <a:off x="459581" y="1121569"/>
            <a:ext cx="1163240" cy="1140619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" name="Google Shape;508;p6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439590" y="1606153"/>
            <a:ext cx="6244828" cy="35111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" y="53119"/>
            <a:ext cx="9144002" cy="5142307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8"/>
          <p:cNvSpPr txBox="1"/>
          <p:nvPr/>
        </p:nvSpPr>
        <p:spPr>
          <a:xfrm>
            <a:off x="4987690" y="546765"/>
            <a:ext cx="4035000" cy="8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 cap="none" strike="noStrik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Nossas Competências </a:t>
            </a:r>
            <a:endParaRPr sz="1100"/>
          </a:p>
        </p:txBody>
      </p:sp>
      <p:pic>
        <p:nvPicPr>
          <p:cNvPr id="157" name="Google Shape;157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31950" y="1988925"/>
            <a:ext cx="5194025" cy="2900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" name="Google Shape;513;p6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0" cy="5484019"/>
          </a:xfrm>
          <a:prstGeom prst="rect">
            <a:avLst/>
          </a:prstGeom>
          <a:noFill/>
          <a:ln>
            <a:noFill/>
          </a:ln>
        </p:spPr>
      </p:pic>
      <p:sp>
        <p:nvSpPr>
          <p:cNvPr id="514" name="Google Shape;514;p64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515" name="Google Shape;515;p64"/>
          <p:cNvSpPr txBox="1"/>
          <p:nvPr/>
        </p:nvSpPr>
        <p:spPr>
          <a:xfrm>
            <a:off x="4983956" y="-52387"/>
            <a:ext cx="4036219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Novas Atividades</a:t>
            </a:r>
            <a:endParaRPr sz="1100"/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Olivicultura  </a:t>
            </a:r>
            <a:endParaRPr sz="1100"/>
          </a:p>
        </p:txBody>
      </p:sp>
      <p:sp>
        <p:nvSpPr>
          <p:cNvPr id="516" name="Google Shape;516;p64"/>
          <p:cNvSpPr txBox="1"/>
          <p:nvPr/>
        </p:nvSpPr>
        <p:spPr>
          <a:xfrm>
            <a:off x="4179094" y="1315640"/>
            <a:ext cx="4647009" cy="355520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1" i="1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Agroindústrias e marcas comerciais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 município conta com </a:t>
            </a:r>
            <a:r>
              <a:rPr b="1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duas agroindústrias </a:t>
            </a: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 extração de azeite: - Verde Louro - Fazenda Serra dos Tapes. 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Marcas comerciais: 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1430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Verde Louro </a:t>
            </a:r>
            <a:endParaRPr sz="1100"/>
          </a:p>
          <a:p>
            <a:pPr indent="-11430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Capolivo </a:t>
            </a:r>
            <a:endParaRPr sz="1100"/>
          </a:p>
          <a:p>
            <a:pPr indent="-11430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Pecora Nera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rPr b="0" i="0" lang="pt-BR" sz="11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100"/>
          </a:p>
        </p:txBody>
      </p:sp>
      <p:sp>
        <p:nvSpPr>
          <p:cNvPr id="517" name="Google Shape;517;p64"/>
          <p:cNvSpPr txBox="1"/>
          <p:nvPr/>
        </p:nvSpPr>
        <p:spPr>
          <a:xfrm>
            <a:off x="3975497" y="4772025"/>
            <a:ext cx="5168503" cy="277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pt-BR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Fonte: Secretária Municipal de Agricultura, Pecuária e Cooperativismo</a:t>
            </a:r>
            <a:endParaRPr sz="1100"/>
          </a:p>
        </p:txBody>
      </p:sp>
      <p:pic>
        <p:nvPicPr>
          <p:cNvPr id="518" name="Google Shape;518;p6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40519" y="815578"/>
            <a:ext cx="1419225" cy="141803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zeite de Oliva Extra Virgem Arbequina Verde Louro 250ml | Espumantes do Sul" id="519" name="Google Shape;519;p6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70297" y="3631406"/>
            <a:ext cx="1418034" cy="141803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ntre em contato conosco - Azeite Capolivo" id="520" name="Google Shape;520;p6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445419" y="2383631"/>
            <a:ext cx="2586038" cy="99298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1" name="Google Shape;521;p64"/>
          <p:cNvPicPr preferRelativeResize="0"/>
          <p:nvPr/>
        </p:nvPicPr>
        <p:blipFill rotWithShape="1">
          <a:blip r:embed="rId7">
            <a:alphaModFix/>
          </a:blip>
          <a:srcRect b="0" l="10263" r="10658" t="0"/>
          <a:stretch/>
        </p:blipFill>
        <p:spPr>
          <a:xfrm>
            <a:off x="-16081" y="-255972"/>
            <a:ext cx="9154717" cy="54899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6" name="Google Shape;526;p6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2309"/>
          </a:xfrm>
          <a:prstGeom prst="rect">
            <a:avLst/>
          </a:prstGeom>
          <a:noFill/>
          <a:ln>
            <a:noFill/>
          </a:ln>
        </p:spPr>
      </p:pic>
      <p:sp>
        <p:nvSpPr>
          <p:cNvPr id="527" name="Google Shape;527;p65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528" name="Google Shape;528;p65"/>
          <p:cNvSpPr txBox="1"/>
          <p:nvPr/>
        </p:nvSpPr>
        <p:spPr>
          <a:xfrm>
            <a:off x="5020865" y="334565"/>
            <a:ext cx="4035028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Motivos para investir </a:t>
            </a:r>
            <a:endParaRPr sz="1100"/>
          </a:p>
        </p:txBody>
      </p:sp>
      <p:sp>
        <p:nvSpPr>
          <p:cNvPr id="529" name="Google Shape;529;p65"/>
          <p:cNvSpPr txBox="1"/>
          <p:nvPr/>
        </p:nvSpPr>
        <p:spPr>
          <a:xfrm>
            <a:off x="4483903" y="2201997"/>
            <a:ext cx="4572000" cy="26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2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pt-BR" sz="2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Vamos apresentar bons motivos para sua empresa e /ou seu negócio estar em Canguçu </a:t>
            </a:r>
            <a:endParaRPr sz="24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0" name="Google Shape;530;p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2125" y="2066825"/>
            <a:ext cx="4160524" cy="2698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5" name="Google Shape;535;p6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36" name="Google Shape;536;p66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537" name="Google Shape;537;p66"/>
          <p:cNvSpPr txBox="1"/>
          <p:nvPr/>
        </p:nvSpPr>
        <p:spPr>
          <a:xfrm>
            <a:off x="5098256" y="-101203"/>
            <a:ext cx="4035028" cy="8417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Energia Elétrica </a:t>
            </a:r>
            <a:endParaRPr sz="1100"/>
          </a:p>
        </p:txBody>
      </p:sp>
      <p:sp>
        <p:nvSpPr>
          <p:cNvPr id="538" name="Google Shape;538;p66"/>
          <p:cNvSpPr txBox="1"/>
          <p:nvPr/>
        </p:nvSpPr>
        <p:spPr>
          <a:xfrm>
            <a:off x="3851672" y="988219"/>
            <a:ext cx="5034000" cy="41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Canguçu conta com uma capacidade ampliada de energia elétrica. 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</a:t>
            </a:r>
            <a:r>
              <a:rPr b="1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CEE</a:t>
            </a: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 é a principal fornecedora de energia elétrica em Canguçu. 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maior parte do território conta com capacidade de rede trifásica. 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Um escritório e equipe técnica local também atendem o território facilitando assim a aprovação e </a:t>
            </a: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análise</a:t>
            </a:r>
            <a:r>
              <a:rPr b="0" i="0" lang="pt-BR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 projetos, bem como atendimento em situações de sinistros. </a:t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9" name="Google Shape;539;p6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2825" y="1980475"/>
            <a:ext cx="3621650" cy="2469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4" name="Google Shape;544;p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2381"/>
            <a:ext cx="9144000" cy="5142309"/>
          </a:xfrm>
          <a:prstGeom prst="rect">
            <a:avLst/>
          </a:prstGeom>
          <a:noFill/>
          <a:ln>
            <a:noFill/>
          </a:ln>
        </p:spPr>
      </p:pic>
      <p:sp>
        <p:nvSpPr>
          <p:cNvPr id="545" name="Google Shape;545;p67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546" name="Google Shape;546;p67"/>
          <p:cNvSpPr txBox="1"/>
          <p:nvPr/>
        </p:nvSpPr>
        <p:spPr>
          <a:xfrm>
            <a:off x="4998115" y="118340"/>
            <a:ext cx="4035000" cy="8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Ensino</a:t>
            </a:r>
            <a:endParaRPr sz="1100"/>
          </a:p>
        </p:txBody>
      </p:sp>
      <p:sp>
        <p:nvSpPr>
          <p:cNvPr id="547" name="Google Shape;547;p67"/>
          <p:cNvSpPr txBox="1"/>
          <p:nvPr/>
        </p:nvSpPr>
        <p:spPr>
          <a:xfrm>
            <a:off x="3739325" y="1101450"/>
            <a:ext cx="5177100" cy="4056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</a:pPr>
            <a:r>
              <a:rPr b="0" i="0" lang="pt-BR" sz="21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Por estar localizada a 56 km de Pelotas e a aproximadamente 110 KM de Rio Grande o </a:t>
            </a:r>
            <a:r>
              <a:rPr lang="pt-BR"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b="0" i="0" lang="pt-BR" sz="21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cesso </a:t>
            </a:r>
            <a:r>
              <a:rPr lang="pt-BR"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às</a:t>
            </a:r>
            <a:r>
              <a:rPr b="0" i="0" lang="pt-BR" sz="21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principais universidades federais da região são favorecidos. 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</a:pPr>
            <a:r>
              <a:t/>
            </a:r>
            <a:endParaRPr b="0" i="0" sz="21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</a:pPr>
            <a:r>
              <a:rPr b="1" i="0" lang="pt-BR" sz="21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 território conta </a:t>
            </a:r>
            <a:r>
              <a:rPr b="1" lang="pt-BR"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ensino das universidades</a:t>
            </a:r>
            <a:r>
              <a:rPr b="1" i="0" lang="pt-BR" sz="21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endParaRPr b="1"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</a:pPr>
            <a:r>
              <a:rPr b="0" i="0" lang="pt-BR" sz="21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Universidade Aberta do Brasil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</a:pPr>
            <a:r>
              <a:rPr b="0" i="0" lang="pt-BR" sz="21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Uniasselvi 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</a:pPr>
            <a:r>
              <a:rPr b="0" i="0" lang="pt-BR" sz="21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Unifacvest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</a:pPr>
            <a:r>
              <a:rPr b="0" i="0" lang="pt-BR" sz="21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Unopar</a:t>
            </a:r>
            <a:endParaRPr b="0" i="0" sz="21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</a:pPr>
            <a:r>
              <a:rPr lang="pt-BR"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Furg</a:t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8" name="Google Shape;548;p6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0500" y="1707000"/>
            <a:ext cx="2857500" cy="2762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2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" name="Google Shape;553;p6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" y="174369"/>
            <a:ext cx="9144002" cy="5142307"/>
          </a:xfrm>
          <a:prstGeom prst="rect">
            <a:avLst/>
          </a:prstGeom>
          <a:noFill/>
          <a:ln>
            <a:noFill/>
          </a:ln>
        </p:spPr>
      </p:pic>
      <p:sp>
        <p:nvSpPr>
          <p:cNvPr id="554" name="Google Shape;554;p68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555" name="Google Shape;555;p68"/>
          <p:cNvSpPr txBox="1"/>
          <p:nvPr/>
        </p:nvSpPr>
        <p:spPr>
          <a:xfrm>
            <a:off x="5020865" y="334565"/>
            <a:ext cx="4035028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Segurança </a:t>
            </a:r>
            <a:endParaRPr sz="1100"/>
          </a:p>
        </p:txBody>
      </p:sp>
      <p:sp>
        <p:nvSpPr>
          <p:cNvPr id="556" name="Google Shape;556;p68"/>
          <p:cNvSpPr txBox="1"/>
          <p:nvPr/>
        </p:nvSpPr>
        <p:spPr>
          <a:xfrm>
            <a:off x="4572000" y="1512500"/>
            <a:ext cx="5034000" cy="41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pt-B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estrutura local de segurança conta com: </a:t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pt-BR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Polícia Militar 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pt-BR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Polícia Civil 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pt-BR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Fórum </a:t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pt-B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Presídio Estadual</a:t>
            </a:r>
            <a:r>
              <a:rPr b="0" i="0" lang="pt-BR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pt-B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Sistema de Monitoramento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pt-B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pt-B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Bombeiros (unidade local em implantação)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pt-B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Sucursal da OAB 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57" name="Google Shape;557;p6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7900" y="1982588"/>
            <a:ext cx="3987775" cy="2839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2" name="Google Shape;562;p6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2" cy="5484018"/>
          </a:xfrm>
          <a:prstGeom prst="rect">
            <a:avLst/>
          </a:prstGeom>
          <a:noFill/>
          <a:ln>
            <a:noFill/>
          </a:ln>
        </p:spPr>
      </p:pic>
      <p:sp>
        <p:nvSpPr>
          <p:cNvPr id="563" name="Google Shape;563;p69"/>
          <p:cNvSpPr txBox="1"/>
          <p:nvPr/>
        </p:nvSpPr>
        <p:spPr>
          <a:xfrm>
            <a:off x="317897" y="1381125"/>
            <a:ext cx="7066500" cy="36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564" name="Google Shape;564;p69"/>
          <p:cNvSpPr txBox="1"/>
          <p:nvPr/>
        </p:nvSpPr>
        <p:spPr>
          <a:xfrm>
            <a:off x="5020865" y="334565"/>
            <a:ext cx="4035000" cy="8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lang="pt-BR" sz="24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Qualidade</a:t>
            </a:r>
            <a:r>
              <a:rPr lang="pt-BR" sz="24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 de Vida </a:t>
            </a:r>
            <a:endParaRPr sz="1100"/>
          </a:p>
        </p:txBody>
      </p:sp>
      <p:sp>
        <p:nvSpPr>
          <p:cNvPr id="565" name="Google Shape;565;p69"/>
          <p:cNvSpPr txBox="1"/>
          <p:nvPr/>
        </p:nvSpPr>
        <p:spPr>
          <a:xfrm>
            <a:off x="4098084" y="1328928"/>
            <a:ext cx="5035200" cy="43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pt-B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Canguçu conta com 22 Unidades de Saúde 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pt-B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Hospital com capacidade de média e alta complexidade, com 114 leitos na instituição, destes 96 são SUS ( Sistema Único de Saúde ).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pt-B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UTI com 10 leitos de UTI geral adulta.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pt-B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35 Unidades de ensino Municipal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pt-B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pt-B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16 Unidades de Ensino Estadual 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pt-B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Unidades de ensino Particulares 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pt-B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2 Escolas Técnicas</a:t>
            </a:r>
            <a:r>
              <a:rPr lang="pt-BR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pt-BR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endParaRPr sz="1100"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66" name="Google Shape;566;p6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6325" y="1253750"/>
            <a:ext cx="3260498" cy="1884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7" name="Google Shape;567;p6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6328" y="3548400"/>
            <a:ext cx="3312350" cy="1733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2" name="Google Shape;572;p7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2" cy="5484018"/>
          </a:xfrm>
          <a:prstGeom prst="rect">
            <a:avLst/>
          </a:prstGeom>
          <a:noFill/>
          <a:ln>
            <a:noFill/>
          </a:ln>
        </p:spPr>
      </p:pic>
      <p:sp>
        <p:nvSpPr>
          <p:cNvPr id="573" name="Google Shape;573;p70"/>
          <p:cNvSpPr txBox="1"/>
          <p:nvPr/>
        </p:nvSpPr>
        <p:spPr>
          <a:xfrm>
            <a:off x="317897" y="1381125"/>
            <a:ext cx="7066500" cy="36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574" name="Google Shape;574;p70"/>
          <p:cNvSpPr txBox="1"/>
          <p:nvPr/>
        </p:nvSpPr>
        <p:spPr>
          <a:xfrm>
            <a:off x="5020865" y="334565"/>
            <a:ext cx="4035000" cy="8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lang="pt-BR" sz="24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Econômica </a:t>
            </a:r>
            <a:endParaRPr sz="1100"/>
          </a:p>
        </p:txBody>
      </p:sp>
      <p:pic>
        <p:nvPicPr>
          <p:cNvPr id="575" name="Google Shape;575;p7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7900" y="1435325"/>
            <a:ext cx="4341350" cy="2887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76" name="Google Shape;576;p7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78250" y="1568275"/>
            <a:ext cx="4035000" cy="26893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1" name="Google Shape;581;p7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2" cy="5293350"/>
          </a:xfrm>
          <a:prstGeom prst="rect">
            <a:avLst/>
          </a:prstGeom>
          <a:noFill/>
          <a:ln>
            <a:noFill/>
          </a:ln>
        </p:spPr>
      </p:pic>
      <p:sp>
        <p:nvSpPr>
          <p:cNvPr id="582" name="Google Shape;582;p71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583" name="Google Shape;583;p71"/>
          <p:cNvSpPr txBox="1"/>
          <p:nvPr/>
        </p:nvSpPr>
        <p:spPr>
          <a:xfrm>
            <a:off x="4791075" y="238125"/>
            <a:ext cx="4035028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Dados Econômicos</a:t>
            </a:r>
            <a:endParaRPr sz="1100"/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Empresas   </a:t>
            </a:r>
            <a:endParaRPr sz="1100"/>
          </a:p>
        </p:txBody>
      </p:sp>
      <p:pic>
        <p:nvPicPr>
          <p:cNvPr id="584" name="Google Shape;584;p71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13029" l="0" r="20953" t="0"/>
          <a:stretch/>
        </p:blipFill>
        <p:spPr>
          <a:xfrm>
            <a:off x="1264444" y="1922859"/>
            <a:ext cx="6615112" cy="1770459"/>
          </a:xfrm>
          <a:prstGeom prst="rect">
            <a:avLst/>
          </a:prstGeom>
          <a:noFill/>
          <a:ln>
            <a:noFill/>
          </a:ln>
        </p:spPr>
      </p:pic>
      <p:sp>
        <p:nvSpPr>
          <p:cNvPr id="585" name="Google Shape;585;p71"/>
          <p:cNvSpPr txBox="1"/>
          <p:nvPr/>
        </p:nvSpPr>
        <p:spPr>
          <a:xfrm>
            <a:off x="4572000" y="4301175"/>
            <a:ext cx="3000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Dados coletados pelo Prodel. 2019</a:t>
            </a:r>
            <a:endParaRPr sz="100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9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0" name="Google Shape;590;p7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0" cy="5484019"/>
          </a:xfrm>
          <a:prstGeom prst="rect">
            <a:avLst/>
          </a:prstGeom>
          <a:noFill/>
          <a:ln>
            <a:noFill/>
          </a:ln>
        </p:spPr>
      </p:pic>
      <p:sp>
        <p:nvSpPr>
          <p:cNvPr id="591" name="Google Shape;591;p72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592" name="Google Shape;592;p72"/>
          <p:cNvSpPr txBox="1"/>
          <p:nvPr/>
        </p:nvSpPr>
        <p:spPr>
          <a:xfrm>
            <a:off x="4791075" y="238125"/>
            <a:ext cx="4035028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Dados Econômicos</a:t>
            </a:r>
            <a:endParaRPr sz="1100"/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Empresas   </a:t>
            </a:r>
            <a:endParaRPr sz="1100"/>
          </a:p>
        </p:txBody>
      </p:sp>
      <p:pic>
        <p:nvPicPr>
          <p:cNvPr id="593" name="Google Shape;593;p7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29890" y="2185278"/>
            <a:ext cx="7084218" cy="2561034"/>
          </a:xfrm>
          <a:prstGeom prst="rect">
            <a:avLst/>
          </a:prstGeom>
          <a:noFill/>
          <a:ln>
            <a:noFill/>
          </a:ln>
        </p:spPr>
      </p:pic>
      <p:sp>
        <p:nvSpPr>
          <p:cNvPr id="594" name="Google Shape;594;p72"/>
          <p:cNvSpPr txBox="1"/>
          <p:nvPr/>
        </p:nvSpPr>
        <p:spPr>
          <a:xfrm>
            <a:off x="5826100" y="4910900"/>
            <a:ext cx="3000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Dados coletados pelo Prodel. 2019</a:t>
            </a:r>
            <a:endParaRPr sz="100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9" name="Google Shape;599;p7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0" cy="5484019"/>
          </a:xfrm>
          <a:prstGeom prst="rect">
            <a:avLst/>
          </a:prstGeom>
          <a:noFill/>
          <a:ln>
            <a:noFill/>
          </a:ln>
        </p:spPr>
      </p:pic>
      <p:sp>
        <p:nvSpPr>
          <p:cNvPr id="600" name="Google Shape;600;p73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601" name="Google Shape;601;p73"/>
          <p:cNvSpPr txBox="1"/>
          <p:nvPr/>
        </p:nvSpPr>
        <p:spPr>
          <a:xfrm>
            <a:off x="4791075" y="238125"/>
            <a:ext cx="4035028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Dados Econômicos</a:t>
            </a:r>
            <a:endParaRPr sz="1100"/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Empregos  </a:t>
            </a:r>
            <a:endParaRPr sz="1100"/>
          </a:p>
        </p:txBody>
      </p:sp>
      <p:pic>
        <p:nvPicPr>
          <p:cNvPr id="602" name="Google Shape;602;p7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15399" y="1231762"/>
            <a:ext cx="7691750" cy="291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3" name="Google Shape;603;p7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17909" y="4150528"/>
            <a:ext cx="8670128" cy="470296"/>
          </a:xfrm>
          <a:prstGeom prst="rect">
            <a:avLst/>
          </a:prstGeom>
          <a:noFill/>
          <a:ln>
            <a:noFill/>
          </a:ln>
        </p:spPr>
      </p:pic>
      <p:sp>
        <p:nvSpPr>
          <p:cNvPr id="604" name="Google Shape;604;p73"/>
          <p:cNvSpPr txBox="1"/>
          <p:nvPr/>
        </p:nvSpPr>
        <p:spPr>
          <a:xfrm>
            <a:off x="5826100" y="4820400"/>
            <a:ext cx="3000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Dados coletados pelo Prodel. 2019</a:t>
            </a:r>
            <a:endParaRPr sz="1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163115"/>
            <a:ext cx="9144000" cy="5142309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9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164" name="Google Shape;164;p29"/>
          <p:cNvSpPr txBox="1"/>
          <p:nvPr/>
        </p:nvSpPr>
        <p:spPr>
          <a:xfrm>
            <a:off x="5020865" y="334565"/>
            <a:ext cx="4035028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Canguçu </a:t>
            </a:r>
            <a:endParaRPr sz="1100"/>
          </a:p>
        </p:txBody>
      </p:sp>
      <p:sp>
        <p:nvSpPr>
          <p:cNvPr id="165" name="Google Shape;165;p29"/>
          <p:cNvSpPr txBox="1"/>
          <p:nvPr/>
        </p:nvSpPr>
        <p:spPr>
          <a:xfrm>
            <a:off x="3692128" y="1088231"/>
            <a:ext cx="4572000" cy="277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pt-BR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xxxxx</a:t>
            </a:r>
            <a:endParaRPr sz="1100"/>
          </a:p>
        </p:txBody>
      </p:sp>
      <p:pic>
        <p:nvPicPr>
          <p:cNvPr id="166" name="Google Shape;166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-163115"/>
            <a:ext cx="9144000" cy="5305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9" name="Google Shape;609;p7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0" cy="5484019"/>
          </a:xfrm>
          <a:prstGeom prst="rect">
            <a:avLst/>
          </a:prstGeom>
          <a:noFill/>
          <a:ln>
            <a:noFill/>
          </a:ln>
        </p:spPr>
      </p:pic>
      <p:sp>
        <p:nvSpPr>
          <p:cNvPr id="610" name="Google Shape;610;p74"/>
          <p:cNvSpPr txBox="1"/>
          <p:nvPr/>
        </p:nvSpPr>
        <p:spPr>
          <a:xfrm>
            <a:off x="1028097" y="1381125"/>
            <a:ext cx="7066500" cy="36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611" name="Google Shape;611;p74"/>
          <p:cNvSpPr txBox="1"/>
          <p:nvPr/>
        </p:nvSpPr>
        <p:spPr>
          <a:xfrm>
            <a:off x="4929188" y="-75009"/>
            <a:ext cx="4035028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Dados Econômicos</a:t>
            </a:r>
            <a:endParaRPr sz="1100"/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Empregos </a:t>
            </a:r>
            <a:endParaRPr sz="1100"/>
          </a:p>
        </p:txBody>
      </p:sp>
      <p:pic>
        <p:nvPicPr>
          <p:cNvPr id="612" name="Google Shape;612;p7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6800" y="4141400"/>
            <a:ext cx="8668945" cy="470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613" name="Google Shape;613;p7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35088" y="1381125"/>
            <a:ext cx="8513100" cy="2603100"/>
          </a:xfrm>
          <a:prstGeom prst="rect">
            <a:avLst/>
          </a:prstGeom>
          <a:noFill/>
          <a:ln>
            <a:noFill/>
          </a:ln>
        </p:spPr>
      </p:pic>
      <p:sp>
        <p:nvSpPr>
          <p:cNvPr id="614" name="Google Shape;614;p74"/>
          <p:cNvSpPr txBox="1"/>
          <p:nvPr/>
        </p:nvSpPr>
        <p:spPr>
          <a:xfrm>
            <a:off x="5895750" y="4768875"/>
            <a:ext cx="3000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Dados coletados pelo Prodel. 2019</a:t>
            </a:r>
            <a:endParaRPr sz="100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" name="Google Shape;619;p7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0" cy="5484019"/>
          </a:xfrm>
          <a:prstGeom prst="rect">
            <a:avLst/>
          </a:prstGeom>
          <a:noFill/>
          <a:ln>
            <a:noFill/>
          </a:ln>
        </p:spPr>
      </p:pic>
      <p:sp>
        <p:nvSpPr>
          <p:cNvPr id="620" name="Google Shape;620;p75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621" name="Google Shape;621;p75"/>
          <p:cNvSpPr txBox="1"/>
          <p:nvPr/>
        </p:nvSpPr>
        <p:spPr>
          <a:xfrm>
            <a:off x="4983956" y="-52387"/>
            <a:ext cx="4036219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Dados Econômicos</a:t>
            </a:r>
            <a:endParaRPr sz="1100"/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Empregos </a:t>
            </a:r>
            <a:endParaRPr sz="1100"/>
          </a:p>
        </p:txBody>
      </p:sp>
      <p:pic>
        <p:nvPicPr>
          <p:cNvPr id="622" name="Google Shape;622;p7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36934" y="4239815"/>
            <a:ext cx="8670132" cy="470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623" name="Google Shape;623;p7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17897" y="1851884"/>
            <a:ext cx="8328422" cy="2139553"/>
          </a:xfrm>
          <a:prstGeom prst="rect">
            <a:avLst/>
          </a:prstGeom>
          <a:noFill/>
          <a:ln>
            <a:noFill/>
          </a:ln>
        </p:spPr>
      </p:pic>
      <p:sp>
        <p:nvSpPr>
          <p:cNvPr id="624" name="Google Shape;624;p75"/>
          <p:cNvSpPr txBox="1"/>
          <p:nvPr/>
        </p:nvSpPr>
        <p:spPr>
          <a:xfrm>
            <a:off x="5646325" y="4820400"/>
            <a:ext cx="3000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Dados coletados pelo Prodel. 2019</a:t>
            </a:r>
            <a:endParaRPr sz="100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8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9" name="Google Shape;629;p7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0" cy="5484019"/>
          </a:xfrm>
          <a:prstGeom prst="rect">
            <a:avLst/>
          </a:prstGeom>
          <a:noFill/>
          <a:ln>
            <a:noFill/>
          </a:ln>
        </p:spPr>
      </p:pic>
      <p:sp>
        <p:nvSpPr>
          <p:cNvPr id="630" name="Google Shape;630;p76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631" name="Google Shape;631;p76"/>
          <p:cNvSpPr txBox="1"/>
          <p:nvPr/>
        </p:nvSpPr>
        <p:spPr>
          <a:xfrm>
            <a:off x="4983956" y="-52387"/>
            <a:ext cx="4036219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Dados Econômicos</a:t>
            </a:r>
            <a:endParaRPr sz="1100"/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Empregos </a:t>
            </a:r>
            <a:endParaRPr sz="1100"/>
          </a:p>
        </p:txBody>
      </p:sp>
      <p:pic>
        <p:nvPicPr>
          <p:cNvPr id="632" name="Google Shape;632;p76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8772" y="1127900"/>
            <a:ext cx="8471400" cy="3363600"/>
          </a:xfrm>
          <a:prstGeom prst="rect">
            <a:avLst/>
          </a:prstGeom>
          <a:noFill/>
          <a:ln>
            <a:noFill/>
          </a:ln>
        </p:spPr>
      </p:pic>
      <p:sp>
        <p:nvSpPr>
          <p:cNvPr id="633" name="Google Shape;633;p76"/>
          <p:cNvSpPr txBox="1"/>
          <p:nvPr/>
        </p:nvSpPr>
        <p:spPr>
          <a:xfrm>
            <a:off x="5882150" y="4726350"/>
            <a:ext cx="3000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Dados coletados pelo Prodel. 2019</a:t>
            </a:r>
            <a:endParaRPr sz="100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7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8" name="Google Shape;638;p7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0" cy="5484019"/>
          </a:xfrm>
          <a:prstGeom prst="rect">
            <a:avLst/>
          </a:prstGeom>
          <a:noFill/>
          <a:ln>
            <a:noFill/>
          </a:ln>
        </p:spPr>
      </p:pic>
      <p:sp>
        <p:nvSpPr>
          <p:cNvPr id="639" name="Google Shape;639;p77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640" name="Google Shape;640;p77"/>
          <p:cNvSpPr txBox="1"/>
          <p:nvPr/>
        </p:nvSpPr>
        <p:spPr>
          <a:xfrm>
            <a:off x="4983956" y="-52387"/>
            <a:ext cx="4036219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Dados Econômicos</a:t>
            </a:r>
            <a:endParaRPr sz="1100"/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Empregos </a:t>
            </a:r>
            <a:endParaRPr sz="1100"/>
          </a:p>
        </p:txBody>
      </p:sp>
      <p:pic>
        <p:nvPicPr>
          <p:cNvPr id="641" name="Google Shape;641;p7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6800" y="3910590"/>
            <a:ext cx="8668945" cy="470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642" name="Google Shape;642;p7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03225" y="1300912"/>
            <a:ext cx="7786701" cy="2390475"/>
          </a:xfrm>
          <a:prstGeom prst="rect">
            <a:avLst/>
          </a:prstGeom>
          <a:noFill/>
          <a:ln>
            <a:noFill/>
          </a:ln>
        </p:spPr>
      </p:pic>
      <p:sp>
        <p:nvSpPr>
          <p:cNvPr id="643" name="Google Shape;643;p77"/>
          <p:cNvSpPr txBox="1"/>
          <p:nvPr/>
        </p:nvSpPr>
        <p:spPr>
          <a:xfrm>
            <a:off x="5895750" y="4726350"/>
            <a:ext cx="3000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Dados coletados pelo Prodel. 2019</a:t>
            </a:r>
            <a:endParaRPr sz="100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7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8" name="Google Shape;648;p7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0" cy="5484019"/>
          </a:xfrm>
          <a:prstGeom prst="rect">
            <a:avLst/>
          </a:prstGeom>
          <a:noFill/>
          <a:ln>
            <a:noFill/>
          </a:ln>
        </p:spPr>
      </p:pic>
      <p:sp>
        <p:nvSpPr>
          <p:cNvPr id="649" name="Google Shape;649;p78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650" name="Google Shape;650;p78"/>
          <p:cNvSpPr txBox="1"/>
          <p:nvPr/>
        </p:nvSpPr>
        <p:spPr>
          <a:xfrm>
            <a:off x="4983956" y="-52387"/>
            <a:ext cx="4036219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Dados Econômicos</a:t>
            </a:r>
            <a:endParaRPr sz="1100"/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Empregos </a:t>
            </a:r>
            <a:endParaRPr sz="1100"/>
          </a:p>
        </p:txBody>
      </p:sp>
      <p:pic>
        <p:nvPicPr>
          <p:cNvPr id="651" name="Google Shape;651;p78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4950" y="1064806"/>
            <a:ext cx="7962900" cy="3339600"/>
          </a:xfrm>
          <a:prstGeom prst="rect">
            <a:avLst/>
          </a:prstGeom>
          <a:noFill/>
          <a:ln>
            <a:noFill/>
          </a:ln>
        </p:spPr>
      </p:pic>
      <p:sp>
        <p:nvSpPr>
          <p:cNvPr id="652" name="Google Shape;652;p78"/>
          <p:cNvSpPr txBox="1"/>
          <p:nvPr/>
        </p:nvSpPr>
        <p:spPr>
          <a:xfrm>
            <a:off x="5502063" y="4678613"/>
            <a:ext cx="3000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Dados coletados pelo Prodel. 2019</a:t>
            </a:r>
            <a:endParaRPr sz="100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6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7" name="Google Shape;657;p7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0" cy="5484019"/>
          </a:xfrm>
          <a:prstGeom prst="rect">
            <a:avLst/>
          </a:prstGeom>
          <a:noFill/>
          <a:ln>
            <a:noFill/>
          </a:ln>
        </p:spPr>
      </p:pic>
      <p:sp>
        <p:nvSpPr>
          <p:cNvPr id="658" name="Google Shape;658;p79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659" name="Google Shape;659;p79"/>
          <p:cNvSpPr txBox="1"/>
          <p:nvPr/>
        </p:nvSpPr>
        <p:spPr>
          <a:xfrm>
            <a:off x="4983956" y="-52387"/>
            <a:ext cx="4036200" cy="8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Dados Econômicos</a:t>
            </a:r>
            <a:endParaRPr sz="1100"/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Empregos </a:t>
            </a:r>
            <a:endParaRPr sz="1100"/>
          </a:p>
        </p:txBody>
      </p:sp>
      <p:pic>
        <p:nvPicPr>
          <p:cNvPr id="660" name="Google Shape;660;p7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82750" y="900394"/>
            <a:ext cx="7066348" cy="3806380"/>
          </a:xfrm>
          <a:prstGeom prst="rect">
            <a:avLst/>
          </a:prstGeom>
          <a:noFill/>
          <a:ln>
            <a:noFill/>
          </a:ln>
        </p:spPr>
      </p:pic>
      <p:sp>
        <p:nvSpPr>
          <p:cNvPr id="661" name="Google Shape;661;p79"/>
          <p:cNvSpPr txBox="1"/>
          <p:nvPr/>
        </p:nvSpPr>
        <p:spPr>
          <a:xfrm>
            <a:off x="5882125" y="4816550"/>
            <a:ext cx="3000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Dados coletados pelo Prodel. 2019</a:t>
            </a:r>
            <a:endParaRPr sz="100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5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6" name="Google Shape;666;p8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0" cy="5484019"/>
          </a:xfrm>
          <a:prstGeom prst="rect">
            <a:avLst/>
          </a:prstGeom>
          <a:noFill/>
          <a:ln>
            <a:noFill/>
          </a:ln>
        </p:spPr>
      </p:pic>
      <p:sp>
        <p:nvSpPr>
          <p:cNvPr id="667" name="Google Shape;667;p80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668" name="Google Shape;668;p80"/>
          <p:cNvSpPr txBox="1"/>
          <p:nvPr/>
        </p:nvSpPr>
        <p:spPr>
          <a:xfrm>
            <a:off x="4983956" y="-52387"/>
            <a:ext cx="4036219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Dados Econômicos</a:t>
            </a:r>
            <a:endParaRPr sz="1100"/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Empregos </a:t>
            </a:r>
            <a:endParaRPr sz="1100"/>
          </a:p>
        </p:txBody>
      </p:sp>
      <p:pic>
        <p:nvPicPr>
          <p:cNvPr id="669" name="Google Shape;669;p8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36925" y="790575"/>
            <a:ext cx="7510626" cy="3821800"/>
          </a:xfrm>
          <a:prstGeom prst="rect">
            <a:avLst/>
          </a:prstGeom>
          <a:noFill/>
          <a:ln>
            <a:noFill/>
          </a:ln>
        </p:spPr>
      </p:pic>
      <p:sp>
        <p:nvSpPr>
          <p:cNvPr id="670" name="Google Shape;670;p80"/>
          <p:cNvSpPr txBox="1"/>
          <p:nvPr/>
        </p:nvSpPr>
        <p:spPr>
          <a:xfrm>
            <a:off x="5809350" y="4820400"/>
            <a:ext cx="3000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Dados coletados pelo Prodel. 2019</a:t>
            </a:r>
            <a:endParaRPr sz="100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" name="Google Shape;675;p8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2" cy="5484018"/>
          </a:xfrm>
          <a:prstGeom prst="rect">
            <a:avLst/>
          </a:prstGeom>
          <a:noFill/>
          <a:ln>
            <a:noFill/>
          </a:ln>
        </p:spPr>
      </p:pic>
      <p:sp>
        <p:nvSpPr>
          <p:cNvPr id="676" name="Google Shape;676;p81"/>
          <p:cNvSpPr txBox="1"/>
          <p:nvPr/>
        </p:nvSpPr>
        <p:spPr>
          <a:xfrm>
            <a:off x="1403597" y="1363350"/>
            <a:ext cx="7066500" cy="36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677" name="Google Shape;677;p81"/>
          <p:cNvSpPr txBox="1"/>
          <p:nvPr/>
        </p:nvSpPr>
        <p:spPr>
          <a:xfrm>
            <a:off x="4975056" y="187888"/>
            <a:ext cx="4036200" cy="8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lang="pt-BR" sz="24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Galeria de fotos</a:t>
            </a:r>
            <a:endParaRPr sz="2400">
              <a:solidFill>
                <a:srgbClr val="595959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lang="pt-BR" sz="24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Canguçu </a:t>
            </a: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 </a:t>
            </a:r>
            <a:endParaRPr sz="1100"/>
          </a:p>
        </p:txBody>
      </p:sp>
      <p:pic>
        <p:nvPicPr>
          <p:cNvPr id="678" name="Google Shape;678;p8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3125" y="1757375"/>
            <a:ext cx="4145350" cy="2880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9" name="Google Shape;679;p8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10975" y="1757375"/>
            <a:ext cx="4145352" cy="2880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3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4" name="Google Shape;684;p8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2" cy="5484018"/>
          </a:xfrm>
          <a:prstGeom prst="rect">
            <a:avLst/>
          </a:prstGeom>
          <a:noFill/>
          <a:ln>
            <a:noFill/>
          </a:ln>
        </p:spPr>
      </p:pic>
      <p:sp>
        <p:nvSpPr>
          <p:cNvPr id="685" name="Google Shape;685;p82"/>
          <p:cNvSpPr txBox="1"/>
          <p:nvPr/>
        </p:nvSpPr>
        <p:spPr>
          <a:xfrm>
            <a:off x="1403597" y="1363350"/>
            <a:ext cx="7066500" cy="36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686" name="Google Shape;686;p82"/>
          <p:cNvSpPr txBox="1"/>
          <p:nvPr/>
        </p:nvSpPr>
        <p:spPr>
          <a:xfrm>
            <a:off x="4983956" y="-52387"/>
            <a:ext cx="4036200" cy="8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lang="pt-BR" sz="24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Galeria de fotos</a:t>
            </a:r>
            <a:endParaRPr sz="2400">
              <a:solidFill>
                <a:srgbClr val="595959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lang="pt-BR" sz="24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Cultura  </a:t>
            </a: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 </a:t>
            </a:r>
            <a:endParaRPr sz="1100"/>
          </a:p>
        </p:txBody>
      </p:sp>
      <p:pic>
        <p:nvPicPr>
          <p:cNvPr id="687" name="Google Shape;687;p8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6900" y="1819675"/>
            <a:ext cx="4559002" cy="2880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88" name="Google Shape;688;p8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19575" y="1819673"/>
            <a:ext cx="3964948" cy="2880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2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3" name="Google Shape;693;p8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2" cy="5484018"/>
          </a:xfrm>
          <a:prstGeom prst="rect">
            <a:avLst/>
          </a:prstGeom>
          <a:noFill/>
          <a:ln>
            <a:noFill/>
          </a:ln>
        </p:spPr>
      </p:pic>
      <p:sp>
        <p:nvSpPr>
          <p:cNvPr id="694" name="Google Shape;694;p83"/>
          <p:cNvSpPr txBox="1"/>
          <p:nvPr/>
        </p:nvSpPr>
        <p:spPr>
          <a:xfrm>
            <a:off x="1403597" y="1363350"/>
            <a:ext cx="7066500" cy="36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695" name="Google Shape;695;p83"/>
          <p:cNvSpPr txBox="1"/>
          <p:nvPr/>
        </p:nvSpPr>
        <p:spPr>
          <a:xfrm>
            <a:off x="4983956" y="-52387"/>
            <a:ext cx="4036200" cy="8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lang="pt-BR" sz="24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Galeria de fotos</a:t>
            </a:r>
            <a:endParaRPr sz="2400">
              <a:solidFill>
                <a:srgbClr val="595959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lang="pt-BR" sz="24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Cultura  </a:t>
            </a: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 </a:t>
            </a:r>
            <a:endParaRPr sz="1100"/>
          </a:p>
        </p:txBody>
      </p:sp>
      <p:pic>
        <p:nvPicPr>
          <p:cNvPr id="696" name="Google Shape;696;p8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41625" y="1454400"/>
            <a:ext cx="4529350" cy="3385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97" name="Google Shape;697;p8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1175" y="1454400"/>
            <a:ext cx="3577700" cy="3385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Google Shape;171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163115"/>
            <a:ext cx="9144000" cy="5142309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30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173" name="Google Shape;173;p30"/>
          <p:cNvSpPr txBox="1"/>
          <p:nvPr/>
        </p:nvSpPr>
        <p:spPr>
          <a:xfrm>
            <a:off x="5020865" y="334565"/>
            <a:ext cx="4035028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Canguçu </a:t>
            </a:r>
            <a:endParaRPr sz="1100"/>
          </a:p>
        </p:txBody>
      </p:sp>
      <p:sp>
        <p:nvSpPr>
          <p:cNvPr id="174" name="Google Shape;174;p30"/>
          <p:cNvSpPr txBox="1"/>
          <p:nvPr/>
        </p:nvSpPr>
        <p:spPr>
          <a:xfrm>
            <a:off x="3692128" y="1088231"/>
            <a:ext cx="4572000" cy="277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pt-BR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xxxxx</a:t>
            </a:r>
            <a:endParaRPr sz="1100"/>
          </a:p>
        </p:txBody>
      </p:sp>
      <p:pic>
        <p:nvPicPr>
          <p:cNvPr id="175" name="Google Shape;175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-163115"/>
            <a:ext cx="9144000" cy="5305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2" name="Google Shape;702;p8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2" cy="5484018"/>
          </a:xfrm>
          <a:prstGeom prst="rect">
            <a:avLst/>
          </a:prstGeom>
          <a:noFill/>
          <a:ln>
            <a:noFill/>
          </a:ln>
        </p:spPr>
      </p:pic>
      <p:sp>
        <p:nvSpPr>
          <p:cNvPr id="703" name="Google Shape;703;p84"/>
          <p:cNvSpPr txBox="1"/>
          <p:nvPr/>
        </p:nvSpPr>
        <p:spPr>
          <a:xfrm>
            <a:off x="1403597" y="1363350"/>
            <a:ext cx="7066500" cy="36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704" name="Google Shape;704;p84"/>
          <p:cNvSpPr txBox="1"/>
          <p:nvPr/>
        </p:nvSpPr>
        <p:spPr>
          <a:xfrm>
            <a:off x="4975056" y="187888"/>
            <a:ext cx="4036200" cy="8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lang="pt-BR" sz="24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Galeria de fotos</a:t>
            </a:r>
            <a:endParaRPr sz="2400">
              <a:solidFill>
                <a:srgbClr val="595959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lang="pt-BR" sz="24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Agricultura e </a:t>
            </a:r>
            <a:r>
              <a:rPr lang="pt-BR" sz="24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pecuária</a:t>
            </a:r>
            <a:r>
              <a:rPr lang="pt-BR" sz="24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  </a:t>
            </a: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 </a:t>
            </a:r>
            <a:endParaRPr sz="1100"/>
          </a:p>
        </p:txBody>
      </p:sp>
      <p:pic>
        <p:nvPicPr>
          <p:cNvPr id="705" name="Google Shape;705;p8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8475" y="1852225"/>
            <a:ext cx="4333527" cy="3099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706" name="Google Shape;706;p8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94225" y="1895425"/>
            <a:ext cx="4117023" cy="3056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0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1" name="Google Shape;711;p8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2" cy="5484018"/>
          </a:xfrm>
          <a:prstGeom prst="rect">
            <a:avLst/>
          </a:prstGeom>
          <a:noFill/>
          <a:ln>
            <a:noFill/>
          </a:ln>
        </p:spPr>
      </p:pic>
      <p:sp>
        <p:nvSpPr>
          <p:cNvPr id="712" name="Google Shape;712;p85"/>
          <p:cNvSpPr txBox="1"/>
          <p:nvPr/>
        </p:nvSpPr>
        <p:spPr>
          <a:xfrm>
            <a:off x="1403597" y="1363350"/>
            <a:ext cx="7066500" cy="36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713" name="Google Shape;713;p85"/>
          <p:cNvSpPr txBox="1"/>
          <p:nvPr/>
        </p:nvSpPr>
        <p:spPr>
          <a:xfrm>
            <a:off x="4983956" y="-52387"/>
            <a:ext cx="4036200" cy="8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lang="pt-BR" sz="24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Galeria de fotos</a:t>
            </a:r>
            <a:endParaRPr sz="2400">
              <a:solidFill>
                <a:srgbClr val="595959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lang="pt-BR" sz="24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Turismo  </a:t>
            </a: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 </a:t>
            </a:r>
            <a:endParaRPr sz="1100"/>
          </a:p>
        </p:txBody>
      </p:sp>
      <p:pic>
        <p:nvPicPr>
          <p:cNvPr id="714" name="Google Shape;714;p8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2375" y="1742400"/>
            <a:ext cx="4078423" cy="3230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15" name="Google Shape;715;p8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83950" y="1818200"/>
            <a:ext cx="3790177" cy="3154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9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0" name="Google Shape;720;p8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2" cy="5484018"/>
          </a:xfrm>
          <a:prstGeom prst="rect">
            <a:avLst/>
          </a:prstGeom>
          <a:noFill/>
          <a:ln>
            <a:noFill/>
          </a:ln>
        </p:spPr>
      </p:pic>
      <p:sp>
        <p:nvSpPr>
          <p:cNvPr id="721" name="Google Shape;721;p86"/>
          <p:cNvSpPr txBox="1"/>
          <p:nvPr/>
        </p:nvSpPr>
        <p:spPr>
          <a:xfrm>
            <a:off x="1403597" y="1363350"/>
            <a:ext cx="7066500" cy="36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722" name="Google Shape;722;p86"/>
          <p:cNvSpPr txBox="1"/>
          <p:nvPr/>
        </p:nvSpPr>
        <p:spPr>
          <a:xfrm>
            <a:off x="4983956" y="-52387"/>
            <a:ext cx="4036200" cy="8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lang="pt-BR" sz="24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Galeria de fotos</a:t>
            </a:r>
            <a:endParaRPr sz="2400">
              <a:solidFill>
                <a:srgbClr val="595959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lang="pt-BR" sz="24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Turismo </a:t>
            </a: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 </a:t>
            </a:r>
            <a:endParaRPr sz="1100"/>
          </a:p>
        </p:txBody>
      </p:sp>
      <p:pic>
        <p:nvPicPr>
          <p:cNvPr id="723" name="Google Shape;723;p8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1450" y="1512950"/>
            <a:ext cx="4485002" cy="3568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24" name="Google Shape;724;p8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34600" y="1477350"/>
            <a:ext cx="3915448" cy="3517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8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9" name="Google Shape;729;p8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2" cy="5484018"/>
          </a:xfrm>
          <a:prstGeom prst="rect">
            <a:avLst/>
          </a:prstGeom>
          <a:noFill/>
          <a:ln>
            <a:noFill/>
          </a:ln>
        </p:spPr>
      </p:pic>
      <p:sp>
        <p:nvSpPr>
          <p:cNvPr id="730" name="Google Shape;730;p87"/>
          <p:cNvSpPr txBox="1"/>
          <p:nvPr/>
        </p:nvSpPr>
        <p:spPr>
          <a:xfrm>
            <a:off x="1403597" y="1363350"/>
            <a:ext cx="7066500" cy="36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731" name="Google Shape;731;p87"/>
          <p:cNvSpPr txBox="1"/>
          <p:nvPr/>
        </p:nvSpPr>
        <p:spPr>
          <a:xfrm>
            <a:off x="5001756" y="223488"/>
            <a:ext cx="4036200" cy="8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lang="pt-BR" sz="24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Galeria de fotos</a:t>
            </a:r>
            <a:endParaRPr sz="2400">
              <a:solidFill>
                <a:srgbClr val="595959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lang="pt-BR" sz="24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Olivicultura   </a:t>
            </a: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 </a:t>
            </a:r>
            <a:endParaRPr sz="1100"/>
          </a:p>
        </p:txBody>
      </p:sp>
      <p:pic>
        <p:nvPicPr>
          <p:cNvPr id="732" name="Google Shape;732;p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4725" y="1755925"/>
            <a:ext cx="4734177" cy="3338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3" name="Google Shape;733;p8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21450" y="1755925"/>
            <a:ext cx="3755300" cy="32998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7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8" name="Google Shape;738;p8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2" cy="5484018"/>
          </a:xfrm>
          <a:prstGeom prst="rect">
            <a:avLst/>
          </a:prstGeom>
          <a:noFill/>
          <a:ln>
            <a:noFill/>
          </a:ln>
        </p:spPr>
      </p:pic>
      <p:sp>
        <p:nvSpPr>
          <p:cNvPr id="739" name="Google Shape;739;p88"/>
          <p:cNvSpPr txBox="1"/>
          <p:nvPr/>
        </p:nvSpPr>
        <p:spPr>
          <a:xfrm>
            <a:off x="574972" y="1151150"/>
            <a:ext cx="7066500" cy="36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740" name="Google Shape;740;p88"/>
          <p:cNvSpPr txBox="1"/>
          <p:nvPr/>
        </p:nvSpPr>
        <p:spPr>
          <a:xfrm>
            <a:off x="4914431" y="177788"/>
            <a:ext cx="4036200" cy="8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lang="pt-BR" sz="24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Galeria de fotos</a:t>
            </a:r>
            <a:endParaRPr sz="2400">
              <a:solidFill>
                <a:srgbClr val="595959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lang="pt-BR" sz="24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Canguçu</a:t>
            </a:r>
            <a:endParaRPr sz="2400">
              <a:solidFill>
                <a:srgbClr val="595959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lang="pt-BR" sz="1200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Fotos: Roberta Pereir</a:t>
            </a:r>
            <a:r>
              <a:rPr b="0" i="0" lang="pt-BR" sz="12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a</a:t>
            </a: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 </a:t>
            </a:r>
            <a:endParaRPr sz="1100"/>
          </a:p>
        </p:txBody>
      </p:sp>
      <p:pic>
        <p:nvPicPr>
          <p:cNvPr id="741" name="Google Shape;741;p8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425" y="-250025"/>
            <a:ext cx="6567598" cy="5314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5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6" name="Google Shape;746;p8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90"/>
            <a:ext cx="9144000" cy="5141119"/>
          </a:xfrm>
          <a:prstGeom prst="rect">
            <a:avLst/>
          </a:prstGeom>
          <a:noFill/>
          <a:ln>
            <a:noFill/>
          </a:ln>
        </p:spPr>
      </p:pic>
      <p:sp>
        <p:nvSpPr>
          <p:cNvPr id="747" name="Google Shape;747;p89"/>
          <p:cNvSpPr txBox="1"/>
          <p:nvPr>
            <p:ph type="ctrTitle"/>
          </p:nvPr>
        </p:nvSpPr>
        <p:spPr>
          <a:xfrm>
            <a:off x="327425" y="1502575"/>
            <a:ext cx="4746600" cy="30438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3300"/>
              <a:buFont typeface="Libre Franklin"/>
              <a:buNone/>
            </a:pPr>
            <a:r>
              <a:rPr b="0" i="0" lang="pt-BR" sz="3300" u="none">
                <a:solidFill>
                  <a:srgbClr val="1D1D1B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Informações: </a:t>
            </a:r>
            <a:br>
              <a:rPr b="0" i="0" lang="pt-BR" sz="3300" u="none">
                <a:solidFill>
                  <a:srgbClr val="1D1D1B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br>
              <a:rPr b="0" i="0" lang="pt-BR" sz="3300" u="none">
                <a:solidFill>
                  <a:srgbClr val="1D1D1B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r>
              <a:rPr b="0" i="0" lang="pt-BR" sz="1800" u="none">
                <a:solidFill>
                  <a:srgbClr val="1D1D1B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Vinicius Pegoraro </a:t>
            </a:r>
            <a:endParaRPr b="0" i="0" sz="1800" u="none">
              <a:solidFill>
                <a:srgbClr val="1D1D1B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3300"/>
              <a:buFont typeface="Libre Franklin"/>
              <a:buNone/>
            </a:pPr>
            <a:r>
              <a:rPr lang="pt-BR" sz="1800">
                <a:solidFill>
                  <a:srgbClr val="1D1D1B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Prefeito </a:t>
            </a:r>
            <a:endParaRPr sz="1800">
              <a:solidFill>
                <a:srgbClr val="1D1D1B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3300"/>
              <a:buFont typeface="Libre Franklin"/>
              <a:buNone/>
            </a:pPr>
            <a:br>
              <a:rPr b="0" i="0" lang="pt-BR" sz="1800" u="none">
                <a:solidFill>
                  <a:srgbClr val="1D1D1B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br>
              <a:rPr b="0" i="0" lang="pt-BR" sz="1800" u="none">
                <a:solidFill>
                  <a:srgbClr val="1D1D1B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r>
              <a:rPr b="0" i="0" lang="pt-BR" sz="1800" u="none">
                <a:solidFill>
                  <a:srgbClr val="1D1D1B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Nilson Nuremberg </a:t>
            </a:r>
            <a:endParaRPr b="0" i="0" sz="1800" u="none">
              <a:solidFill>
                <a:srgbClr val="1D1D1B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3300"/>
              <a:buFont typeface="Libre Franklin"/>
              <a:buNone/>
            </a:pPr>
            <a:r>
              <a:rPr lang="pt-BR" sz="1800">
                <a:solidFill>
                  <a:srgbClr val="1D1D1B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Secretário de </a:t>
            </a:r>
            <a:r>
              <a:rPr lang="pt-BR" sz="1800">
                <a:solidFill>
                  <a:srgbClr val="1D1D1B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Desenvolvimento</a:t>
            </a:r>
            <a:r>
              <a:rPr lang="pt-BR" sz="1800">
                <a:solidFill>
                  <a:srgbClr val="1D1D1B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 </a:t>
            </a:r>
            <a:r>
              <a:rPr lang="pt-BR" sz="1800">
                <a:solidFill>
                  <a:srgbClr val="1D1D1B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Econômico</a:t>
            </a:r>
            <a:r>
              <a:rPr lang="pt-BR" sz="1800">
                <a:solidFill>
                  <a:srgbClr val="1D1D1B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 e Urbanismo </a:t>
            </a:r>
            <a:endParaRPr sz="1800">
              <a:solidFill>
                <a:srgbClr val="1D1D1B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3300"/>
              <a:buFont typeface="Libre Franklin"/>
              <a:buNone/>
            </a:pPr>
            <a:r>
              <a:rPr lang="pt-BR" sz="1800">
                <a:solidFill>
                  <a:srgbClr val="1D1D1B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53 98431-7274</a:t>
            </a:r>
            <a:endParaRPr sz="1800">
              <a:solidFill>
                <a:srgbClr val="1D1D1B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715" y="-250031"/>
            <a:ext cx="9144000" cy="5142309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31"/>
          <p:cNvSpPr txBox="1"/>
          <p:nvPr/>
        </p:nvSpPr>
        <p:spPr>
          <a:xfrm>
            <a:off x="317897" y="1381125"/>
            <a:ext cx="7066359" cy="36683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182" name="Google Shape;182;p31"/>
          <p:cNvSpPr txBox="1"/>
          <p:nvPr/>
        </p:nvSpPr>
        <p:spPr>
          <a:xfrm>
            <a:off x="5020865" y="334565"/>
            <a:ext cx="4035028" cy="842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Motivos para investir </a:t>
            </a:r>
            <a:endParaRPr sz="1100"/>
          </a:p>
        </p:txBody>
      </p:sp>
      <p:pic>
        <p:nvPicPr>
          <p:cNvPr id="183" name="Google Shape;183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-206450"/>
            <a:ext cx="9144001" cy="5968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" y="-52356"/>
            <a:ext cx="9144002" cy="5142307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2"/>
          <p:cNvSpPr txBox="1"/>
          <p:nvPr/>
        </p:nvSpPr>
        <p:spPr>
          <a:xfrm>
            <a:off x="317897" y="1421550"/>
            <a:ext cx="7066500" cy="36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bre Franklin"/>
              <a:buNone/>
            </a:pPr>
            <a:br>
              <a:rPr b="0" i="0" lang="pt-BR" sz="1400" u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sz="1100"/>
          </a:p>
        </p:txBody>
      </p:sp>
      <p:sp>
        <p:nvSpPr>
          <p:cNvPr id="190" name="Google Shape;190;p32"/>
          <p:cNvSpPr txBox="1"/>
          <p:nvPr/>
        </p:nvSpPr>
        <p:spPr>
          <a:xfrm>
            <a:off x="5010740" y="324465"/>
            <a:ext cx="4035000" cy="8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Sustentabilidade </a:t>
            </a:r>
            <a:endParaRPr b="0" i="0" sz="2400" u="none">
              <a:solidFill>
                <a:srgbClr val="595959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em pauta </a:t>
            </a:r>
            <a:endParaRPr sz="1100"/>
          </a:p>
        </p:txBody>
      </p:sp>
      <p:sp>
        <p:nvSpPr>
          <p:cNvPr id="191" name="Google Shape;191;p32"/>
          <p:cNvSpPr txBox="1"/>
          <p:nvPr>
            <p:ph idx="1" type="body"/>
          </p:nvPr>
        </p:nvSpPr>
        <p:spPr>
          <a:xfrm>
            <a:off x="4929850" y="1312325"/>
            <a:ext cx="35460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8100" lvl="0" marL="177800" marR="0" rtl="0" algn="just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pt-BR" sz="1150">
                <a:solidFill>
                  <a:srgbClr val="535659"/>
                </a:solidFill>
                <a:latin typeface="Arial"/>
                <a:ea typeface="Arial"/>
                <a:cs typeface="Arial"/>
                <a:sym typeface="Arial"/>
              </a:rPr>
              <a:t>Conferência Internacional Global Green Destinations Days (GGDD) que observa os esforços dos destinos turísticos para um turismo responsável com o meio ambiente, elegeu o município de Canguçu como uma das 100 cidades mais sustentáveis do mundo.</a:t>
            </a:r>
            <a:endParaRPr sz="1150">
              <a:solidFill>
                <a:srgbClr val="53565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" lvl="0" marL="177800" marR="0" rtl="0" algn="just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t/>
            </a:r>
            <a:endParaRPr sz="1150">
              <a:solidFill>
                <a:srgbClr val="53565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" lvl="0" marL="177800" marR="0" rtl="0" algn="just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pt-BR" sz="1150">
                <a:solidFill>
                  <a:srgbClr val="535659"/>
                </a:solidFill>
                <a:latin typeface="Arial"/>
                <a:ea typeface="Arial"/>
                <a:cs typeface="Arial"/>
                <a:sym typeface="Arial"/>
              </a:rPr>
              <a:t>Para a premiação o </a:t>
            </a:r>
            <a:r>
              <a:rPr lang="pt-BR" sz="1150">
                <a:solidFill>
                  <a:srgbClr val="535659"/>
                </a:solidFill>
                <a:latin typeface="Arial"/>
                <a:ea typeface="Arial"/>
                <a:cs typeface="Arial"/>
                <a:sym typeface="Arial"/>
              </a:rPr>
              <a:t>município</a:t>
            </a:r>
            <a:r>
              <a:rPr lang="pt-BR" sz="1150">
                <a:solidFill>
                  <a:srgbClr val="535659"/>
                </a:solidFill>
                <a:latin typeface="Arial"/>
                <a:ea typeface="Arial"/>
                <a:cs typeface="Arial"/>
                <a:sym typeface="Arial"/>
              </a:rPr>
              <a:t> apresenta suas boas práticas voltadas aos cuidados de sustentabilidade e uma história de sucesso. </a:t>
            </a:r>
            <a:endParaRPr sz="1150">
              <a:solidFill>
                <a:srgbClr val="53565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" lvl="0" marL="177800" marR="0" rtl="0" algn="just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pt-BR" sz="1150">
                <a:solidFill>
                  <a:srgbClr val="535659"/>
                </a:solidFill>
                <a:latin typeface="Arial"/>
                <a:ea typeface="Arial"/>
                <a:cs typeface="Arial"/>
                <a:sym typeface="Arial"/>
              </a:rPr>
              <a:t>Em 2020, o município recebeu o certificado na categoria de “Cultura e Comunidades” e em  2021 “Natureza e Sustentabilidade’</a:t>
            </a:r>
            <a:endParaRPr sz="1150">
              <a:solidFill>
                <a:srgbClr val="5356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2" name="Google Shape;192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34021" y="1859500"/>
            <a:ext cx="2007955" cy="1893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7901" y="1859500"/>
            <a:ext cx="1893875" cy="1893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92250" y="3965440"/>
            <a:ext cx="1428750" cy="79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3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384250" y="3965438"/>
            <a:ext cx="1360176" cy="8429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33"/>
          <p:cNvPicPr preferRelativeResize="0"/>
          <p:nvPr/>
        </p:nvPicPr>
        <p:blipFill rotWithShape="1">
          <a:blip r:embed="rId3">
            <a:alphaModFix/>
          </a:blip>
          <a:srcRect b="-4887" l="0" r="586" t="0"/>
          <a:stretch/>
        </p:blipFill>
        <p:spPr>
          <a:xfrm>
            <a:off x="26775" y="0"/>
            <a:ext cx="9090446" cy="5393527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33"/>
          <p:cNvSpPr txBox="1"/>
          <p:nvPr/>
        </p:nvSpPr>
        <p:spPr>
          <a:xfrm>
            <a:off x="5098265" y="141115"/>
            <a:ext cx="4035000" cy="8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Sustentabilidade </a:t>
            </a:r>
            <a:endParaRPr b="0" i="0" sz="2400" u="none">
              <a:solidFill>
                <a:srgbClr val="595959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Libre Franklin"/>
              <a:buNone/>
            </a:pPr>
            <a:r>
              <a:rPr b="0" i="0" lang="pt-BR" sz="2400" u="none">
                <a:solidFill>
                  <a:srgbClr val="595959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em pauta </a:t>
            </a:r>
            <a:endParaRPr sz="1100"/>
          </a:p>
        </p:txBody>
      </p:sp>
      <p:pic>
        <p:nvPicPr>
          <p:cNvPr id="202" name="Google Shape;202;p33"/>
          <p:cNvPicPr preferRelativeResize="0"/>
          <p:nvPr/>
        </p:nvPicPr>
        <p:blipFill rotWithShape="1">
          <a:blip r:embed="rId4">
            <a:alphaModFix/>
          </a:blip>
          <a:srcRect b="4863" l="0" r="0" t="12710"/>
          <a:stretch/>
        </p:blipFill>
        <p:spPr>
          <a:xfrm>
            <a:off x="1112250" y="1622575"/>
            <a:ext cx="6844500" cy="28244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Tema do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